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6" r:id="rId1"/>
  </p:sldMasterIdLst>
  <p:notesMasterIdLst>
    <p:notesMasterId r:id="rId99"/>
  </p:notesMasterIdLst>
  <p:handoutMasterIdLst>
    <p:handoutMasterId r:id="rId100"/>
  </p:handoutMasterIdLst>
  <p:sldIdLst>
    <p:sldId id="558" r:id="rId2"/>
    <p:sldId id="2157" r:id="rId3"/>
    <p:sldId id="2158" r:id="rId4"/>
    <p:sldId id="2154" r:id="rId5"/>
    <p:sldId id="485" r:id="rId6"/>
    <p:sldId id="2151" r:id="rId7"/>
    <p:sldId id="2159" r:id="rId8"/>
    <p:sldId id="340" r:id="rId9"/>
    <p:sldId id="1842" r:id="rId10"/>
    <p:sldId id="580" r:id="rId11"/>
    <p:sldId id="2000" r:id="rId12"/>
    <p:sldId id="2061" r:id="rId13"/>
    <p:sldId id="2062" r:id="rId14"/>
    <p:sldId id="2063" r:id="rId15"/>
    <p:sldId id="2136" r:id="rId16"/>
    <p:sldId id="2064" r:id="rId17"/>
    <p:sldId id="2065" r:id="rId18"/>
    <p:sldId id="2066" r:id="rId19"/>
    <p:sldId id="2067" r:id="rId20"/>
    <p:sldId id="2068" r:id="rId21"/>
    <p:sldId id="2069" r:id="rId22"/>
    <p:sldId id="2070" r:id="rId23"/>
    <p:sldId id="2071" r:id="rId24"/>
    <p:sldId id="2072" r:id="rId25"/>
    <p:sldId id="2073" r:id="rId26"/>
    <p:sldId id="2074" r:id="rId27"/>
    <p:sldId id="2075" r:id="rId28"/>
    <p:sldId id="2076" r:id="rId29"/>
    <p:sldId id="2077" r:id="rId30"/>
    <p:sldId id="2078" r:id="rId31"/>
    <p:sldId id="2079" r:id="rId32"/>
    <p:sldId id="2080" r:id="rId33"/>
    <p:sldId id="2081" r:id="rId34"/>
    <p:sldId id="2082" r:id="rId35"/>
    <p:sldId id="2083" r:id="rId36"/>
    <p:sldId id="2084" r:id="rId37"/>
    <p:sldId id="2085" r:id="rId38"/>
    <p:sldId id="2086" r:id="rId39"/>
    <p:sldId id="2087" r:id="rId40"/>
    <p:sldId id="2088" r:id="rId41"/>
    <p:sldId id="2089" r:id="rId42"/>
    <p:sldId id="2090" r:id="rId43"/>
    <p:sldId id="2091" r:id="rId44"/>
    <p:sldId id="2092" r:id="rId45"/>
    <p:sldId id="2093" r:id="rId46"/>
    <p:sldId id="2094" r:id="rId47"/>
    <p:sldId id="2095" r:id="rId48"/>
    <p:sldId id="2096" r:id="rId49"/>
    <p:sldId id="2097" r:id="rId50"/>
    <p:sldId id="2098" r:id="rId51"/>
    <p:sldId id="2099" r:id="rId52"/>
    <p:sldId id="2100" r:id="rId53"/>
    <p:sldId id="2101" r:id="rId54"/>
    <p:sldId id="2103" r:id="rId55"/>
    <p:sldId id="2104" r:id="rId56"/>
    <p:sldId id="2105" r:id="rId57"/>
    <p:sldId id="2106" r:id="rId58"/>
    <p:sldId id="2107" r:id="rId59"/>
    <p:sldId id="2108" r:id="rId60"/>
    <p:sldId id="2109" r:id="rId61"/>
    <p:sldId id="2110" r:id="rId62"/>
    <p:sldId id="2111" r:id="rId63"/>
    <p:sldId id="2112" r:id="rId64"/>
    <p:sldId id="2113" r:id="rId65"/>
    <p:sldId id="2114" r:id="rId66"/>
    <p:sldId id="2140" r:id="rId67"/>
    <p:sldId id="2115" r:id="rId68"/>
    <p:sldId id="2116" r:id="rId69"/>
    <p:sldId id="2117" r:id="rId70"/>
    <p:sldId id="2118" r:id="rId71"/>
    <p:sldId id="2119" r:id="rId72"/>
    <p:sldId id="2120" r:id="rId73"/>
    <p:sldId id="2121" r:id="rId74"/>
    <p:sldId id="2122" r:id="rId75"/>
    <p:sldId id="2123" r:id="rId76"/>
    <p:sldId id="2124" r:id="rId77"/>
    <p:sldId id="2125" r:id="rId78"/>
    <p:sldId id="2126" r:id="rId79"/>
    <p:sldId id="2127" r:id="rId80"/>
    <p:sldId id="2128" r:id="rId81"/>
    <p:sldId id="2129" r:id="rId82"/>
    <p:sldId id="2138" r:id="rId83"/>
    <p:sldId id="2137" r:id="rId84"/>
    <p:sldId id="2130" r:id="rId85"/>
    <p:sldId id="2131" r:id="rId86"/>
    <p:sldId id="2132" r:id="rId87"/>
    <p:sldId id="2133" r:id="rId88"/>
    <p:sldId id="2134" r:id="rId89"/>
    <p:sldId id="1993" r:id="rId90"/>
    <p:sldId id="1996" r:id="rId91"/>
    <p:sldId id="2141" r:id="rId92"/>
    <p:sldId id="2142" r:id="rId93"/>
    <p:sldId id="2143" r:id="rId94"/>
    <p:sldId id="2156" r:id="rId95"/>
    <p:sldId id="535" r:id="rId96"/>
    <p:sldId id="662" r:id="rId97"/>
    <p:sldId id="663" r:id="rId9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ssion Introduction" id="{ED757D02-6EAE-489E-9BB9-8E4592A888FC}">
          <p14:sldIdLst>
            <p14:sldId id="558"/>
            <p14:sldId id="2157"/>
            <p14:sldId id="2158"/>
            <p14:sldId id="2154"/>
          </p14:sldIdLst>
        </p14:section>
        <p14:section name="Practical Application" id="{83EFAE05-DB05-4B98-83A7-E27169126674}">
          <p14:sldIdLst>
            <p14:sldId id="485"/>
            <p14:sldId id="2151"/>
            <p14:sldId id="2159"/>
          </p14:sldIdLst>
        </p14:section>
        <p14:section name="Session Content" id="{21CFCDC3-C0B9-455D-A009-52197B001513}">
          <p14:sldIdLst>
            <p14:sldId id="340"/>
            <p14:sldId id="1842"/>
            <p14:sldId id="580"/>
            <p14:sldId id="2000"/>
            <p14:sldId id="2061"/>
            <p14:sldId id="2062"/>
            <p14:sldId id="2063"/>
            <p14:sldId id="2136"/>
            <p14:sldId id="2064"/>
            <p14:sldId id="2065"/>
            <p14:sldId id="2066"/>
            <p14:sldId id="2067"/>
            <p14:sldId id="2068"/>
            <p14:sldId id="2069"/>
            <p14:sldId id="2070"/>
            <p14:sldId id="2071"/>
            <p14:sldId id="2072"/>
            <p14:sldId id="2073"/>
            <p14:sldId id="2074"/>
            <p14:sldId id="2075"/>
            <p14:sldId id="2076"/>
            <p14:sldId id="2077"/>
            <p14:sldId id="2078"/>
            <p14:sldId id="2079"/>
            <p14:sldId id="2080"/>
            <p14:sldId id="2081"/>
            <p14:sldId id="2082"/>
            <p14:sldId id="2083"/>
            <p14:sldId id="2084"/>
            <p14:sldId id="2085"/>
            <p14:sldId id="2086"/>
            <p14:sldId id="2087"/>
            <p14:sldId id="2088"/>
            <p14:sldId id="2089"/>
            <p14:sldId id="2090"/>
            <p14:sldId id="2091"/>
            <p14:sldId id="2092"/>
            <p14:sldId id="2093"/>
            <p14:sldId id="2094"/>
            <p14:sldId id="2095"/>
            <p14:sldId id="2096"/>
            <p14:sldId id="2097"/>
            <p14:sldId id="2098"/>
            <p14:sldId id="2099"/>
            <p14:sldId id="2100"/>
            <p14:sldId id="2101"/>
            <p14:sldId id="2103"/>
            <p14:sldId id="2104"/>
            <p14:sldId id="2105"/>
            <p14:sldId id="2106"/>
            <p14:sldId id="2107"/>
            <p14:sldId id="2108"/>
            <p14:sldId id="2109"/>
            <p14:sldId id="2110"/>
            <p14:sldId id="2111"/>
            <p14:sldId id="2112"/>
            <p14:sldId id="2113"/>
            <p14:sldId id="2114"/>
            <p14:sldId id="2140"/>
            <p14:sldId id="2115"/>
            <p14:sldId id="2116"/>
            <p14:sldId id="2117"/>
            <p14:sldId id="2118"/>
            <p14:sldId id="2119"/>
            <p14:sldId id="2120"/>
            <p14:sldId id="2121"/>
            <p14:sldId id="2122"/>
            <p14:sldId id="2123"/>
            <p14:sldId id="2124"/>
            <p14:sldId id="2125"/>
            <p14:sldId id="2126"/>
            <p14:sldId id="2127"/>
            <p14:sldId id="2128"/>
            <p14:sldId id="2129"/>
            <p14:sldId id="2138"/>
            <p14:sldId id="2137"/>
            <p14:sldId id="2130"/>
            <p14:sldId id="2131"/>
            <p14:sldId id="2132"/>
            <p14:sldId id="2133"/>
            <p14:sldId id="2134"/>
          </p14:sldIdLst>
        </p14:section>
        <p14:section name="Additional Concepts" id="{E5B07BE4-7C6E-44A3-A267-0B2FEED1BC7E}">
          <p14:sldIdLst>
            <p14:sldId id="1993"/>
            <p14:sldId id="1996"/>
            <p14:sldId id="2141"/>
            <p14:sldId id="2142"/>
            <p14:sldId id="2143"/>
          </p14:sldIdLst>
        </p14:section>
        <p14:section name="Session Wrap" id="{A6BDB7F8-75BE-4397-AFEA-B392E4D5B929}">
          <p14:sldIdLst>
            <p14:sldId id="2156"/>
            <p14:sldId id="535"/>
            <p14:sldId id="662"/>
          </p14:sldIdLst>
        </p14:section>
        <p14:section name="Additional Materials" id="{959CFC72-D76C-40F8-9BAE-694F716F0A28}">
          <p14:sldIdLst>
            <p14:sldId id="66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4306"/>
    <a:srgbClr val="803D06"/>
    <a:srgbClr val="CC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32" autoAdjust="0"/>
    <p:restoredTop sz="93388" autoAdjust="0"/>
  </p:normalViewPr>
  <p:slideViewPr>
    <p:cSldViewPr snapToObjects="1">
      <p:cViewPr varScale="1">
        <p:scale>
          <a:sx n="87" d="100"/>
          <a:sy n="87" d="100"/>
        </p:scale>
        <p:origin x="1051" y="6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4435"/>
    </p:cViewPr>
  </p:sorterViewPr>
  <p:notesViewPr>
    <p:cSldViewPr snapToObjects="1">
      <p:cViewPr varScale="1">
        <p:scale>
          <a:sx n="59" d="100"/>
          <a:sy n="59" d="100"/>
        </p:scale>
        <p:origin x="-2358"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viewProps" Target="view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B0C9442-4DC6-4FC7-A9E5-E633AD774B17}" type="datetimeFigureOut">
              <a:rPr lang="en-US" smtClean="0"/>
              <a:pPr/>
              <a:t>10/30/2016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687BEE6-BB2C-4C69-9E83-1453CC6157B8}" type="slidenum">
              <a:rPr lang="en-US" smtClean="0"/>
              <a:pPr/>
              <a:t>‹#›</a:t>
            </a:fld>
            <a:endParaRPr lang="en-US"/>
          </a:p>
        </p:txBody>
      </p:sp>
    </p:spTree>
    <p:extLst>
      <p:ext uri="{BB962C8B-B14F-4D97-AF65-F5344CB8AC3E}">
        <p14:creationId xmlns:p14="http://schemas.microsoft.com/office/powerpoint/2010/main" val="20404918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D9BF8C0-90BD-41E6-BEDA-6DBE9292779D}" type="datetimeFigureOut">
              <a:rPr lang="en-US" smtClean="0"/>
              <a:pPr/>
              <a:t>10/30/2016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203343A-D251-4FA5-B412-10A6FA63A0D8}" type="slidenum">
              <a:rPr lang="en-US" smtClean="0"/>
              <a:pPr/>
              <a:t>‹#›</a:t>
            </a:fld>
            <a:endParaRPr lang="en-US"/>
          </a:p>
        </p:txBody>
      </p:sp>
    </p:spTree>
    <p:extLst>
      <p:ext uri="{BB962C8B-B14F-4D97-AF65-F5344CB8AC3E}">
        <p14:creationId xmlns:p14="http://schemas.microsoft.com/office/powerpoint/2010/main" val="1768711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www.unifiedcompliance.com/it_compliance/language_compliance/definitions/c.html" TargetMode="External"/><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203343A-D251-4FA5-B412-10A6FA63A0D8}" type="slidenum">
              <a:rPr lang="en-US" smtClean="0"/>
              <a:pPr/>
              <a:t>1</a:t>
            </a:fld>
            <a:endParaRPr lang="en-US"/>
          </a:p>
        </p:txBody>
      </p:sp>
    </p:spTree>
    <p:extLst>
      <p:ext uri="{BB962C8B-B14F-4D97-AF65-F5344CB8AC3E}">
        <p14:creationId xmlns:p14="http://schemas.microsoft.com/office/powerpoint/2010/main" val="20045279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2CC67D-5386-4873-A0A4-8A6B6C350106}" type="slidenum">
              <a:rPr lang="en-US" smtClean="0"/>
              <a:pPr/>
              <a:t>84</a:t>
            </a:fld>
            <a:endParaRPr lang="en-US"/>
          </a:p>
        </p:txBody>
      </p:sp>
    </p:spTree>
    <p:extLst>
      <p:ext uri="{BB962C8B-B14F-4D97-AF65-F5344CB8AC3E}">
        <p14:creationId xmlns:p14="http://schemas.microsoft.com/office/powerpoint/2010/main" val="2873683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1168875-1263-4CDB-9BAE-99A1C500DE4D}" type="slidenum">
              <a:rPr lang="en-US" smtClean="0"/>
              <a:pPr>
                <a:defRPr/>
              </a:pPr>
              <a:t>94</a:t>
            </a:fld>
            <a:endParaRPr lang="en-US"/>
          </a:p>
        </p:txBody>
      </p:sp>
    </p:spTree>
    <p:extLst>
      <p:ext uri="{BB962C8B-B14F-4D97-AF65-F5344CB8AC3E}">
        <p14:creationId xmlns:p14="http://schemas.microsoft.com/office/powerpoint/2010/main" val="6293654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Compliance Control: A process, effected by management and other personnel, designed to provide reasonable assurance that transactions are executed in accordance with 1) laws governing the use of budget authority and other laws and regulations that could have a direct and material effect on the financial statements or required supplementary stewardship information and 2) any other laws, regulations, and government wide policies identified in OMB audit guidance. [GAO/PCIE Financial Audit Manual]</a:t>
            </a:r>
          </a:p>
          <a:p>
            <a:r>
              <a:rPr lang="en-US" dirty="0"/>
              <a:t>Source: </a:t>
            </a:r>
            <a:r>
              <a:rPr lang="en-US" dirty="0" smtClean="0">
                <a:hlinkClick r:id="rId3"/>
              </a:rPr>
              <a:t>http://www.unifiedcompliance.com/it_compliance/language_compliance/definitions/c.html</a:t>
            </a:r>
            <a:r>
              <a:rPr lang="en-US" dirty="0" smtClean="0"/>
              <a:t> </a:t>
            </a:r>
            <a:endParaRPr lang="en-US" dirty="0"/>
          </a:p>
        </p:txBody>
      </p:sp>
      <p:sp>
        <p:nvSpPr>
          <p:cNvPr id="4" name="Slide Number Placeholder 3"/>
          <p:cNvSpPr>
            <a:spLocks noGrp="1"/>
          </p:cNvSpPr>
          <p:nvPr>
            <p:ph type="sldNum" sz="quarter" idx="10"/>
          </p:nvPr>
        </p:nvSpPr>
        <p:spPr/>
        <p:txBody>
          <a:bodyPr/>
          <a:lstStyle/>
          <a:p>
            <a:pPr>
              <a:defRPr/>
            </a:pPr>
            <a:fld id="{64EA3937-FFEF-4E4D-8A66-81C91528576D}" type="slidenum">
              <a:rPr lang="en-US" smtClean="0"/>
              <a:pPr>
                <a:defRPr/>
              </a:pPr>
              <a:t>95</a:t>
            </a:fld>
            <a:endParaRPr lang="en-US"/>
          </a:p>
        </p:txBody>
      </p:sp>
    </p:spTree>
    <p:extLst>
      <p:ext uri="{BB962C8B-B14F-4D97-AF65-F5344CB8AC3E}">
        <p14:creationId xmlns:p14="http://schemas.microsoft.com/office/powerpoint/2010/main" val="21565288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203343A-D251-4FA5-B412-10A6FA63A0D8}" type="slidenum">
              <a:rPr lang="en-US" smtClean="0"/>
              <a:pPr/>
              <a:t>2</a:t>
            </a:fld>
            <a:endParaRPr lang="en-US"/>
          </a:p>
        </p:txBody>
      </p:sp>
    </p:spTree>
    <p:extLst>
      <p:ext uri="{BB962C8B-B14F-4D97-AF65-F5344CB8AC3E}">
        <p14:creationId xmlns:p14="http://schemas.microsoft.com/office/powerpoint/2010/main" val="1005116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203343A-D251-4FA5-B412-10A6FA63A0D8}" type="slidenum">
              <a:rPr lang="en-US" smtClean="0"/>
              <a:pPr/>
              <a:t>3</a:t>
            </a:fld>
            <a:endParaRPr lang="en-US"/>
          </a:p>
        </p:txBody>
      </p:sp>
    </p:spTree>
    <p:extLst>
      <p:ext uri="{BB962C8B-B14F-4D97-AF65-F5344CB8AC3E}">
        <p14:creationId xmlns:p14="http://schemas.microsoft.com/office/powerpoint/2010/main" val="2629568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03343A-D251-4FA5-B412-10A6FA63A0D8}" type="slidenum">
              <a:rPr lang="en-US" smtClean="0"/>
              <a:pPr/>
              <a:t>5</a:t>
            </a:fld>
            <a:endParaRPr lang="en-US"/>
          </a:p>
        </p:txBody>
      </p:sp>
    </p:spTree>
    <p:extLst>
      <p:ext uri="{BB962C8B-B14F-4D97-AF65-F5344CB8AC3E}">
        <p14:creationId xmlns:p14="http://schemas.microsoft.com/office/powerpoint/2010/main" val="8042434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31C191FC-3239-4359-93F2-B9D18FEBA7B8}" type="slidenum">
              <a:rPr lang="en-US" altLang="en-US"/>
              <a:pPr/>
              <a:t>8</a:t>
            </a:fld>
            <a:endParaRPr lang="en-US" altLang="en-US"/>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611344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The architecture of a computer system is very important and comprises many topics. The system has to ensure that memory is properly segregated and protected , ensure that only authorized subjects access objects, ensure that untrusted processes cannot perform activities that would put other processes at risk, control the flow of information, and define a domain of resources for each subject. It also must ensure that if the computer experiences any type of disruption, it will not result in an insecure state. Many of these issues are dealt with in the system’s security policy , and the security model is built to support the requirements of this policy. Once the security policy, model, and architecture have been developed, the computer operating system, or product, must be built, tested, evaluated, and rated. An evaluation is done by comparing the system to predefined criteria. The rating assigned to the system depends upon how it fulfills the requirements of the criteria. Customers use this rating to understand what they are really buying and how much they can trust this new product. Once the customer buys the product, it must be tested within their own environment to make sure it meets their company’s needs, which takes place through certification and accreditation processes.</a:t>
            </a:r>
          </a:p>
          <a:p>
            <a:endParaRPr lang="en-US" dirty="0" smtClean="0"/>
          </a:p>
          <a:p>
            <a:r>
              <a:rPr lang="en-US" dirty="0" smtClean="0"/>
              <a:t>Harris, Shon (2012-11-08). CISSP All-in-One Exam Guide, 6th Edition (Kindle Locations 8633-8641). McGraw-Hill Education. Kindle Edition. </a:t>
            </a:r>
          </a:p>
          <a:p>
            <a:endParaRPr lang="en-US" smtClean="0"/>
          </a:p>
          <a:p>
            <a:r>
              <a:rPr lang="en-US" smtClean="0"/>
              <a:t>Security terminology and principles • Protection control types • Security frameworks, models, standards, and best practices • Security enterprise architecture • Risk management • Security documentation • Information classification and protection • Security awareness training • Security governance</a:t>
            </a:r>
          </a:p>
          <a:p>
            <a:endParaRPr lang="en-US" dirty="0" smtClean="0"/>
          </a:p>
          <a:p>
            <a:r>
              <a:rPr lang="en-US" dirty="0" smtClean="0"/>
              <a:t>Harris, Shon (2012-11-08). CISSP All-in-One Exam Guide, 6th Edition (Kindle Locations 1007-1011). McGraw-Hill Education. Kindle Edition. </a:t>
            </a:r>
            <a:endParaRPr lang="en-US" dirty="0"/>
          </a:p>
        </p:txBody>
      </p:sp>
      <p:sp>
        <p:nvSpPr>
          <p:cNvPr id="4" name="Slide Number Placeholder 3"/>
          <p:cNvSpPr>
            <a:spLocks noGrp="1"/>
          </p:cNvSpPr>
          <p:nvPr>
            <p:ph type="sldNum" sz="quarter" idx="10"/>
          </p:nvPr>
        </p:nvSpPr>
        <p:spPr/>
        <p:txBody>
          <a:bodyPr/>
          <a:lstStyle/>
          <a:p>
            <a:fld id="{2203343A-D251-4FA5-B412-10A6FA63A0D8}" type="slidenum">
              <a:rPr lang="en-US" smtClean="0"/>
              <a:pPr/>
              <a:t>9</a:t>
            </a:fld>
            <a:endParaRPr lang="en-US"/>
          </a:p>
        </p:txBody>
      </p:sp>
    </p:spTree>
    <p:extLst>
      <p:ext uri="{BB962C8B-B14F-4D97-AF65-F5344CB8AC3E}">
        <p14:creationId xmlns:p14="http://schemas.microsoft.com/office/powerpoint/2010/main" val="30223851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203343A-D251-4FA5-B412-10A6FA63A0D8}" type="slidenum">
              <a:rPr lang="en-US" smtClean="0"/>
              <a:pPr/>
              <a:t>10</a:t>
            </a:fld>
            <a:endParaRPr lang="en-US"/>
          </a:p>
        </p:txBody>
      </p:sp>
    </p:spTree>
    <p:extLst>
      <p:ext uri="{BB962C8B-B14F-4D97-AF65-F5344CB8AC3E}">
        <p14:creationId xmlns:p14="http://schemas.microsoft.com/office/powerpoint/2010/main" val="628512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Different Types of Recovery Plans</a:t>
            </a:r>
          </a:p>
          <a:p>
            <a:endParaRPr lang="en-US" dirty="0" smtClean="0"/>
          </a:p>
          <a:p>
            <a:r>
              <a:rPr lang="en-US" dirty="0" smtClean="0"/>
              <a:t>Harris, Shon (2012-11-08). CISSP All-in-One Exam Guide, 6th Edition (Kindle Location 18724). McGraw-Hill Education. Kindle Edition. </a:t>
            </a:r>
            <a:endParaRPr lang="en-US" dirty="0"/>
          </a:p>
        </p:txBody>
      </p:sp>
      <p:sp>
        <p:nvSpPr>
          <p:cNvPr id="4" name="Slide Number Placeholder 3"/>
          <p:cNvSpPr>
            <a:spLocks noGrp="1"/>
          </p:cNvSpPr>
          <p:nvPr>
            <p:ph type="sldNum" sz="quarter" idx="10"/>
          </p:nvPr>
        </p:nvSpPr>
        <p:spPr/>
        <p:txBody>
          <a:bodyPr/>
          <a:lstStyle/>
          <a:p>
            <a:fld id="{2203343A-D251-4FA5-B412-10A6FA63A0D8}" type="slidenum">
              <a:rPr lang="en-US" smtClean="0"/>
              <a:pPr/>
              <a:t>66</a:t>
            </a:fld>
            <a:endParaRPr lang="en-US"/>
          </a:p>
        </p:txBody>
      </p:sp>
    </p:spTree>
    <p:extLst>
      <p:ext uri="{BB962C8B-B14F-4D97-AF65-F5344CB8AC3E}">
        <p14:creationId xmlns:p14="http://schemas.microsoft.com/office/powerpoint/2010/main" val="16658604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2CC67D-5386-4873-A0A4-8A6B6C350106}" type="slidenum">
              <a:rPr lang="en-US" smtClean="0"/>
              <a:pPr/>
              <a:t>81</a:t>
            </a:fld>
            <a:endParaRPr lang="en-US"/>
          </a:p>
        </p:txBody>
      </p:sp>
    </p:spTree>
    <p:extLst>
      <p:ext uri="{BB962C8B-B14F-4D97-AF65-F5344CB8AC3E}">
        <p14:creationId xmlns:p14="http://schemas.microsoft.com/office/powerpoint/2010/main" val="4677828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7"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8" Type="http://schemas.microsoft.com/office/2007/relationships/hdphoto" Target="../media/hdphoto2.wdp"/><Relationship Id="rId3" Type="http://schemas.microsoft.com/office/2007/relationships/hdphoto" Target="../media/hdphoto4.wdp"/><Relationship Id="rId7"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6" name="Picture 19"/>
          <p:cNvPicPr>
            <a:picLocks noChangeAspect="1" noChangeArrowheads="1"/>
          </p:cNvPicPr>
          <p:nvPr userDrawn="1"/>
        </p:nvPicPr>
        <p:blipFill>
          <a:blip r:embed="rId2">
            <a:duotone>
              <a:schemeClr val="accent6">
                <a:shade val="45000"/>
                <a:satMod val="135000"/>
              </a:schemeClr>
              <a:prstClr val="white"/>
            </a:duotone>
            <a:extLst>
              <a:ext uri="{28A0092B-C50C-407E-A947-70E740481C1C}">
                <a14:useLocalDpi xmlns:a14="http://schemas.microsoft.com/office/drawing/2010/main"/>
              </a:ext>
            </a:extLst>
          </a:blip>
          <a:srcRect/>
          <a:stretch>
            <a:fillRect/>
          </a:stretch>
        </p:blipFill>
        <p:spPr bwMode="auto">
          <a:xfrm rot="5400000">
            <a:off x="2362200" y="-2362198"/>
            <a:ext cx="4419600" cy="91440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7" name="Rectangle 76"/>
          <p:cNvSpPr/>
          <p:nvPr/>
        </p:nvSpPr>
        <p:spPr>
          <a:xfrm>
            <a:off x="0" y="4267200"/>
            <a:ext cx="9144000" cy="1447800"/>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p:cNvSpPr/>
          <p:nvPr/>
        </p:nvSpPr>
        <p:spPr>
          <a:xfrm flipH="1">
            <a:off x="0" y="4343400"/>
            <a:ext cx="457200" cy="12954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lang="en-US" kern="1200">
              <a:solidFill>
                <a:schemeClr val="lt1"/>
              </a:solidFill>
              <a:latin typeface="+mn-lt"/>
              <a:ea typeface="+mn-ea"/>
              <a:cs typeface="+mn-cs"/>
            </a:endParaRPr>
          </a:p>
        </p:txBody>
      </p:sp>
      <p:sp>
        <p:nvSpPr>
          <p:cNvPr id="79" name="Rectangle 78"/>
          <p:cNvSpPr/>
          <p:nvPr/>
        </p:nvSpPr>
        <p:spPr>
          <a:xfrm>
            <a:off x="2286000" y="4343400"/>
            <a:ext cx="6858000" cy="12954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2"/>
          <p:cNvSpPr>
            <a:spLocks noGrp="1" noChangeArrowheads="1"/>
          </p:cNvSpPr>
          <p:nvPr>
            <p:ph type="ctrTitle" hasCustomPrompt="1"/>
          </p:nvPr>
        </p:nvSpPr>
        <p:spPr>
          <a:xfrm>
            <a:off x="0" y="2362200"/>
            <a:ext cx="9144000" cy="1447799"/>
          </a:xfrm>
          <a:solidFill>
            <a:schemeClr val="bg1"/>
          </a:solidFill>
          <a:ln w="9525">
            <a:noFill/>
            <a:miter lim="800000"/>
            <a:headEnd/>
            <a:tailEnd/>
          </a:ln>
        </p:spPr>
        <p:txBody>
          <a:bodyPr vert="horz" wrap="square" lIns="91440" tIns="45720" rIns="91440" bIns="45720" numCol="1" rtlCol="0" anchor="ctr" anchorCtr="0" compatLnSpc="1">
            <a:prstTxWarp prst="textNoShape">
              <a:avLst/>
            </a:prstTxWarp>
            <a:noAutofit/>
          </a:bodyPr>
          <a:lstStyle>
            <a:lvl1pPr algn="ctr" rtl="0" eaLnBrk="0" fontAlgn="base" hangingPunct="0">
              <a:lnSpc>
                <a:spcPct val="90000"/>
              </a:lnSpc>
              <a:spcBef>
                <a:spcPct val="0"/>
              </a:spcBef>
              <a:spcAft>
                <a:spcPct val="0"/>
              </a:spcAft>
              <a:defRPr lang="en-US" sz="4800" b="1" kern="1200" baseline="0" dirty="0">
                <a:ln w="17780" cmpd="sng">
                  <a:noFill/>
                  <a:prstDash val="solid"/>
                  <a:miter lim="800000"/>
                </a:ln>
                <a:solidFill>
                  <a:srgbClr val="803D06"/>
                </a:solidFill>
                <a:effectLst>
                  <a:outerShdw blurRad="50800" dist="38100" dir="2700000" algn="tl" rotWithShape="0">
                    <a:prstClr val="black">
                      <a:alpha val="40000"/>
                    </a:prstClr>
                  </a:outerShdw>
                </a:effectLst>
                <a:latin typeface="Gisha" pitchFamily="34" charset="-79"/>
                <a:ea typeface="+mj-ea"/>
                <a:cs typeface="Gisha" pitchFamily="34" charset="-79"/>
              </a:defRPr>
            </a:lvl1pPr>
          </a:lstStyle>
          <a:p>
            <a:r>
              <a:rPr lang="en-US" dirty="0" smtClean="0"/>
              <a:t>[Presentation Title]</a:t>
            </a:r>
            <a:endParaRPr lang="en-US" dirty="0"/>
          </a:p>
        </p:txBody>
      </p:sp>
      <p:sp>
        <p:nvSpPr>
          <p:cNvPr id="81" name="Rectangle 3"/>
          <p:cNvSpPr>
            <a:spLocks noGrp="1" noChangeArrowheads="1"/>
          </p:cNvSpPr>
          <p:nvPr>
            <p:ph type="subTitle" idx="1" hasCustomPrompt="1"/>
          </p:nvPr>
        </p:nvSpPr>
        <p:spPr>
          <a:xfrm>
            <a:off x="2667000" y="4114800"/>
            <a:ext cx="6477000" cy="1752600"/>
          </a:xfrm>
        </p:spPr>
        <p:txBody>
          <a:bodyPr anchor="ctr" anchorCtr="0">
            <a:normAutofit/>
          </a:bodyPr>
          <a:lstStyle>
            <a:lvl1pPr marL="274320" indent="0" algn="l">
              <a:lnSpc>
                <a:spcPct val="80000"/>
              </a:lnSpc>
              <a:buFont typeface="Wingdings" pitchFamily="2" charset="2"/>
              <a:buNone/>
              <a:defRPr sz="2800" b="0" baseline="0">
                <a:solidFill>
                  <a:schemeClr val="bg1"/>
                </a:solidFill>
                <a:latin typeface="Arial" pitchFamily="34" charset="0"/>
                <a:cs typeface="Arial" pitchFamily="34" charset="0"/>
              </a:defRPr>
            </a:lvl1pPr>
          </a:lstStyle>
          <a:p>
            <a:r>
              <a:rPr lang="en-US" dirty="0" smtClean="0"/>
              <a:t>[Target Audience; What; Date]</a:t>
            </a:r>
          </a:p>
        </p:txBody>
      </p:sp>
      <p:sp>
        <p:nvSpPr>
          <p:cNvPr id="18" name="Rounded Rectangle 17"/>
          <p:cNvSpPr/>
          <p:nvPr userDrawn="1"/>
        </p:nvSpPr>
        <p:spPr>
          <a:xfrm>
            <a:off x="228600" y="4229100"/>
            <a:ext cx="2209800" cy="1524000"/>
          </a:xfrm>
          <a:prstGeom prst="roundRect">
            <a:avLst/>
          </a:prstGeom>
          <a:solidFill>
            <a:schemeClr val="bg1"/>
          </a:solidFill>
          <a:ln w="762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5"/>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596723" y="4610100"/>
            <a:ext cx="1473554" cy="762000"/>
          </a:xfrm>
          <a:prstGeom prst="roundRect">
            <a:avLst/>
          </a:prstGeom>
          <a:noFill/>
          <a:ln w="9525">
            <a:solidFill>
              <a:schemeClr val="accent6">
                <a:lumMod val="5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6"/>
          <p:cNvPicPr>
            <a:picLocks noChangeAspect="1" noChangeArrowheads="1"/>
          </p:cNvPicPr>
          <p:nvPr userDrawn="1"/>
        </p:nvPicPr>
        <p:blipFill rotWithShape="1">
          <a:blip r:embed="rId4" cstate="screen">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a:ext>
            </a:extLst>
          </a:blip>
          <a:srcRect/>
          <a:stretch/>
        </p:blipFill>
        <p:spPr bwMode="auto">
          <a:xfrm>
            <a:off x="325896" y="4614708"/>
            <a:ext cx="2015208" cy="797028"/>
          </a:xfrm>
          <a:prstGeom prst="rect">
            <a:avLst/>
          </a:prstGeom>
          <a:noFill/>
          <a:ln>
            <a:noFill/>
          </a:ln>
          <a:effectLst>
            <a:outerShdw dist="35921" dir="2700000" algn="ctr" rotWithShape="0">
              <a:schemeClr val="bg2"/>
            </a:outerShdw>
            <a:softEdge rad="317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Rectangle 12"/>
          <p:cNvSpPr/>
          <p:nvPr userDrawn="1"/>
        </p:nvSpPr>
        <p:spPr>
          <a:xfrm>
            <a:off x="-2" y="1"/>
            <a:ext cx="9144002" cy="609601"/>
          </a:xfrm>
          <a:prstGeom prst="rect">
            <a:avLst/>
          </a:prstGeom>
          <a:gradFill flip="none" rotWithShape="1">
            <a:gsLst>
              <a:gs pos="0">
                <a:schemeClr val="accent6">
                  <a:lumMod val="50000"/>
                  <a:alpha val="62000"/>
                </a:schemeClr>
              </a:gs>
              <a:gs pos="100000">
                <a:schemeClr val="accent6">
                  <a:lumMod val="50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2"/>
          <p:cNvPicPr>
            <a:picLocks noChangeAspect="1" noChangeArrowheads="1"/>
          </p:cNvPicPr>
          <p:nvPr userDrawn="1"/>
        </p:nvPicPr>
        <p:blipFill>
          <a:blip r:embed="rId6">
            <a:duotone>
              <a:schemeClr val="accent6">
                <a:shade val="45000"/>
                <a:satMod val="135000"/>
              </a:schemeClr>
              <a:prstClr val="white"/>
            </a:duotone>
            <a:extLst>
              <a:ext uri="{BEBA8EAE-BF5A-486C-A8C5-ECC9F3942E4B}">
                <a14:imgProps xmlns:a14="http://schemas.microsoft.com/office/drawing/2010/main">
                  <a14:imgLayer r:embed="rId7">
                    <a14:imgEffect>
                      <a14:artisticPhotocopy/>
                    </a14:imgEffect>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2" y="6295909"/>
            <a:ext cx="9144002" cy="233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userDrawn="1"/>
        </p:nvSpPr>
        <p:spPr>
          <a:xfrm rot="16200000">
            <a:off x="-3595298" y="3298195"/>
            <a:ext cx="6857997" cy="261610"/>
          </a:xfrm>
          <a:prstGeom prst="rect">
            <a:avLst/>
          </a:prstGeom>
          <a:noFill/>
        </p:spPr>
        <p:txBody>
          <a:bodyPr wrap="square" rtlCol="0">
            <a:spAutoFit/>
          </a:bodyPr>
          <a:lstStyle/>
          <a:p>
            <a:r>
              <a:rPr lang="en-US" sz="1100" b="1" dirty="0" smtClean="0">
                <a:solidFill>
                  <a:schemeClr val="bg1">
                    <a:lumMod val="85000"/>
                  </a:schemeClr>
                </a:solidFill>
              </a:rPr>
              <a:t>Template created by Chris Davis, davischr2@gmail.com.</a:t>
            </a:r>
            <a:endParaRPr lang="en-US" sz="1100" b="1" dirty="0">
              <a:solidFill>
                <a:schemeClr val="bg1">
                  <a:lumMod val="85000"/>
                </a:schemeClr>
              </a:solidFill>
            </a:endParaRPr>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219200"/>
            <a:ext cx="4040188" cy="639762"/>
          </a:xfrm>
        </p:spPr>
        <p:txBody>
          <a:bodyPr anchor="t">
            <a:normAutofit/>
          </a:bodyPr>
          <a:lstStyle>
            <a:lvl1pPr marL="0" indent="0">
              <a:lnSpc>
                <a:spcPts val="2400"/>
              </a:lnSpc>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hasCustomPrompt="1"/>
          </p:nvPr>
        </p:nvSpPr>
        <p:spPr>
          <a:xfrm>
            <a:off x="457200" y="1905000"/>
            <a:ext cx="4040188" cy="4572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add text or select an icon below]</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5" y="1219200"/>
            <a:ext cx="4041775" cy="639762"/>
          </a:xfrm>
        </p:spPr>
        <p:txBody>
          <a:bodyPr anchor="t">
            <a:normAutofit/>
          </a:bodyPr>
          <a:lstStyle>
            <a:lvl1pPr marL="0" indent="0">
              <a:lnSpc>
                <a:spcPts val="2400"/>
              </a:lnSpc>
              <a:buNone/>
              <a:defRPr sz="2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hasCustomPrompt="1"/>
          </p:nvPr>
        </p:nvSpPr>
        <p:spPr>
          <a:xfrm>
            <a:off x="4645025" y="1905000"/>
            <a:ext cx="4041775" cy="4572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add text or select an icon below]</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0"/>
          </p:nvPr>
        </p:nvSpPr>
        <p:spPr/>
        <p:txBody>
          <a:bodyPr/>
          <a:lstStyle>
            <a:lvl1pPr>
              <a:defRPr/>
            </a:lvl1pPr>
          </a:lstStyle>
          <a:p>
            <a:fld id="{FB124A42-3BFC-4002-A422-5D3896DD5E41}" type="slidenum">
              <a:rPr lang="en-US" smtClean="0"/>
              <a:pPr/>
              <a:t>‹#›</a:t>
            </a:fld>
            <a:endParaRPr lang="en-US" dirty="0"/>
          </a:p>
        </p:txBody>
      </p:sp>
      <p:sp>
        <p:nvSpPr>
          <p:cNvPr id="9" name="Title Placeholder 1"/>
          <p:cNvSpPr>
            <a:spLocks noGrp="1"/>
          </p:cNvSpPr>
          <p:nvPr>
            <p:ph type="title"/>
          </p:nvPr>
        </p:nvSpPr>
        <p:spPr bwMode="auto">
          <a:xfrm>
            <a:off x="0" y="381000"/>
            <a:ext cx="9144000" cy="685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a:solidFill>
                  <a:srgbClr val="8C4306"/>
                </a:solidFill>
              </a:defRPr>
            </a:lvl1pPr>
          </a:lstStyle>
          <a:p>
            <a:pPr lvl="0"/>
            <a:r>
              <a:rPr lang="en-US" smtClean="0"/>
              <a:t>Click to edit Master title style</a:t>
            </a:r>
            <a:endParaRPr lang="en-US" dirty="0" smtClean="0"/>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or Topic Divider">
    <p:spTree>
      <p:nvGrpSpPr>
        <p:cNvPr id="1" name=""/>
        <p:cNvGrpSpPr/>
        <p:nvPr/>
      </p:nvGrpSpPr>
      <p:grpSpPr>
        <a:xfrm>
          <a:off x="0" y="0"/>
          <a:ext cx="0" cy="0"/>
          <a:chOff x="0" y="0"/>
          <a:chExt cx="0" cy="0"/>
        </a:xfrm>
      </p:grpSpPr>
      <p:pic>
        <p:nvPicPr>
          <p:cNvPr id="8" name="Picture 2"/>
          <p:cNvPicPr>
            <a:picLocks noChangeAspect="1" noChangeArrowheads="1"/>
          </p:cNvPicPr>
          <p:nvPr userDrawn="1"/>
        </p:nvPicPr>
        <p:blipFill>
          <a:blip r:embed="rId2">
            <a:duotone>
              <a:schemeClr val="accent6">
                <a:shade val="45000"/>
                <a:satMod val="135000"/>
              </a:schemeClr>
              <a:prstClr val="white"/>
            </a:duotone>
            <a:extLst>
              <a:ext uri="{BEBA8EAE-BF5A-486C-A8C5-ECC9F3942E4B}">
                <a14:imgProps xmlns:a14="http://schemas.microsoft.com/office/drawing/2010/main">
                  <a14:imgLayer r:embed="rId3">
                    <a14:imgEffect>
                      <a14:artisticPhotocopy/>
                    </a14:imgEffect>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2" y="6295909"/>
            <a:ext cx="9144002" cy="233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 name="Picture 6"/>
          <p:cNvPicPr>
            <a:picLocks noChangeAspect="1" noChangeArrowheads="1"/>
          </p:cNvPicPr>
          <p:nvPr userDrawn="1"/>
        </p:nvPicPr>
        <p:blipFill>
          <a:blip r:embed="rId4" cstate="screen">
            <a:extLst>
              <a:ext uri="{BEBA8EAE-BF5A-486C-A8C5-ECC9F3942E4B}">
                <a14:imgProps xmlns:a14="http://schemas.microsoft.com/office/drawing/2010/main">
                  <a14:imgLayer r:embed="rId5">
                    <a14:imgEffect>
                      <a14:artisticPhotocopy/>
                    </a14:imgEffect>
                  </a14:imgLayer>
                </a14:imgProps>
              </a:ext>
              <a:ext uri="{28A0092B-C50C-407E-A947-70E740481C1C}">
                <a14:useLocalDpi xmlns:a14="http://schemas.microsoft.com/office/drawing/2010/main"/>
              </a:ext>
            </a:extLst>
          </a:blip>
          <a:srcRect/>
          <a:stretch>
            <a:fillRect/>
          </a:stretch>
        </p:blipFill>
        <p:spPr bwMode="auto">
          <a:xfrm>
            <a:off x="7162800" y="173821"/>
            <a:ext cx="1716387" cy="637517"/>
          </a:xfrm>
          <a:prstGeom prst="rect">
            <a:avLst/>
          </a:prstGeom>
          <a:noFill/>
          <a:ln>
            <a:noFill/>
          </a:ln>
          <a:effectLst>
            <a:outerShdw dist="35921" dir="2700000" algn="ctr" rotWithShape="0">
              <a:schemeClr val="bg2"/>
            </a:outerShdw>
            <a:softEdge rad="317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19"/>
          <p:cNvPicPr>
            <a:picLocks noChangeAspect="1" noChangeArrowheads="1"/>
          </p:cNvPicPr>
          <p:nvPr/>
        </p:nvPicPr>
        <p:blipFill>
          <a:blip r:embed="rId6">
            <a:duotone>
              <a:schemeClr val="accent6">
                <a:shade val="45000"/>
                <a:satMod val="135000"/>
              </a:schemeClr>
              <a:prstClr val="white"/>
            </a:duotone>
            <a:extLst>
              <a:ext uri="{28A0092B-C50C-407E-A947-70E740481C1C}">
                <a14:useLocalDpi xmlns:a14="http://schemas.microsoft.com/office/drawing/2010/main"/>
              </a:ext>
            </a:extLst>
          </a:blip>
          <a:srcRect/>
          <a:stretch>
            <a:fillRect/>
          </a:stretch>
        </p:blipFill>
        <p:spPr bwMode="auto">
          <a:xfrm rot="5400000">
            <a:off x="2362200" y="-2362198"/>
            <a:ext cx="4419600" cy="91440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hasCustomPrompt="1"/>
          </p:nvPr>
        </p:nvSpPr>
        <p:spPr>
          <a:xfrm>
            <a:off x="685800" y="3048000"/>
            <a:ext cx="8458200" cy="1362075"/>
          </a:xfrm>
          <a:noFill/>
          <a:ln w="9525">
            <a:noFill/>
            <a:miter lim="800000"/>
            <a:headEnd/>
            <a:tailEnd/>
          </a:ln>
        </p:spPr>
        <p:txBody>
          <a:bodyPr vert="horz" wrap="square" lIns="91440" tIns="45720" rIns="91440" bIns="45720" numCol="1" anchor="b" anchorCtr="0" compatLnSpc="1">
            <a:prstTxWarp prst="textNoShape">
              <a:avLst/>
            </a:prstTxWarp>
          </a:bodyPr>
          <a:lstStyle>
            <a:lvl1pPr>
              <a:defRPr lang="en-US" sz="4000" cap="all" dirty="0">
                <a:effectLst>
                  <a:reflection blurRad="190500" stA="46000" endPos="45500" dist="12700" dir="5400000" sy="-100000" algn="bl" rotWithShape="0"/>
                </a:effectLst>
              </a:defRPr>
            </a:lvl1pPr>
          </a:lstStyle>
          <a:p>
            <a:pPr lvl="0"/>
            <a:r>
              <a:rPr lang="en-US" dirty="0" smtClean="0"/>
              <a:t>[New Section or Topic]</a:t>
            </a:r>
            <a:endParaRPr lang="en-US" dirty="0"/>
          </a:p>
        </p:txBody>
      </p:sp>
      <p:sp>
        <p:nvSpPr>
          <p:cNvPr id="3" name="Text Placeholder 2"/>
          <p:cNvSpPr>
            <a:spLocks noGrp="1"/>
          </p:cNvSpPr>
          <p:nvPr>
            <p:ph type="body" idx="1" hasCustomPrompt="1"/>
          </p:nvPr>
        </p:nvSpPr>
        <p:spPr>
          <a:xfrm>
            <a:off x="685800" y="4419600"/>
            <a:ext cx="8458200" cy="1500187"/>
          </a:xfrm>
        </p:spPr>
        <p:txBody>
          <a:bodyPr anchor="t" anchorCtr="0"/>
          <a:lstStyle>
            <a:lvl1pPr marL="0" indent="0">
              <a:buNone/>
              <a:defRPr sz="3200" b="1" baseline="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[Additional details or leave blank]</a:t>
            </a:r>
          </a:p>
        </p:txBody>
      </p:sp>
      <p:sp>
        <p:nvSpPr>
          <p:cNvPr id="11" name="Slide Number Placeholder 5"/>
          <p:cNvSpPr>
            <a:spLocks noGrp="1"/>
          </p:cNvSpPr>
          <p:nvPr>
            <p:ph type="sldNum" sz="quarter" idx="4"/>
          </p:nvPr>
        </p:nvSpPr>
        <p:spPr>
          <a:xfrm>
            <a:off x="8229600" y="6559971"/>
            <a:ext cx="762000" cy="263525"/>
          </a:xfrm>
          <a:prstGeom prst="rect">
            <a:avLst/>
          </a:prstGeom>
        </p:spPr>
        <p:txBody>
          <a:bodyPr anchor="ctr" anchorCtr="0"/>
          <a:lstStyle>
            <a:lvl1pPr algn="ctr" fontAlgn="auto">
              <a:spcBef>
                <a:spcPts val="0"/>
              </a:spcBef>
              <a:spcAft>
                <a:spcPts val="0"/>
              </a:spcAft>
              <a:defRPr lang="en-US" sz="1100" b="1" kern="1200" smtClean="0">
                <a:solidFill>
                  <a:schemeClr val="bg1"/>
                </a:solidFill>
                <a:latin typeface="Century Gothic" pitchFamily="34" charset="0"/>
                <a:ea typeface="+mn-ea"/>
                <a:cs typeface="+mn-cs"/>
              </a:defRPr>
            </a:lvl1pPr>
          </a:lstStyle>
          <a:p>
            <a:fld id="{FB124A42-3BFC-4002-A422-5D3896DD5E41}" type="slidenum">
              <a:rPr lang="en-US" smtClean="0"/>
              <a:pPr/>
              <a:t>‹#›</a:t>
            </a:fld>
            <a:endParaRPr lang="en-US" dirty="0"/>
          </a:p>
        </p:txBody>
      </p:sp>
      <p:sp>
        <p:nvSpPr>
          <p:cNvPr id="10" name="Rectangle 9"/>
          <p:cNvSpPr/>
          <p:nvPr userDrawn="1"/>
        </p:nvSpPr>
        <p:spPr>
          <a:xfrm>
            <a:off x="-2" y="1"/>
            <a:ext cx="9144002" cy="609601"/>
          </a:xfrm>
          <a:prstGeom prst="rect">
            <a:avLst/>
          </a:prstGeom>
          <a:gradFill flip="none" rotWithShape="1">
            <a:gsLst>
              <a:gs pos="0">
                <a:schemeClr val="accent6">
                  <a:lumMod val="50000"/>
                  <a:alpha val="62000"/>
                </a:schemeClr>
              </a:gs>
              <a:gs pos="100000">
                <a:schemeClr val="accent6">
                  <a:lumMod val="50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p:cNvPicPr>
            <a:picLocks noChangeAspect="1" noChangeArrowheads="1"/>
          </p:cNvPicPr>
          <p:nvPr userDrawn="1"/>
        </p:nvPicPr>
        <p:blipFill rotWithShape="1">
          <a:blip r:embed="rId7" cstate="screen">
            <a:extLst>
              <a:ext uri="{28A0092B-C50C-407E-A947-70E740481C1C}">
                <a14:useLocalDpi xmlns:a14="http://schemas.microsoft.com/office/drawing/2010/main"/>
              </a:ext>
            </a:extLst>
          </a:blip>
          <a:srcRect/>
          <a:stretch/>
        </p:blipFill>
        <p:spPr bwMode="auto">
          <a:xfrm>
            <a:off x="7427613" y="0"/>
            <a:ext cx="1716387" cy="524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Tales">
    <p:spTree>
      <p:nvGrpSpPr>
        <p:cNvPr id="1" name=""/>
        <p:cNvGrpSpPr/>
        <p:nvPr/>
      </p:nvGrpSpPr>
      <p:grpSpPr>
        <a:xfrm>
          <a:off x="0" y="0"/>
          <a:ext cx="0" cy="0"/>
          <a:chOff x="0" y="0"/>
          <a:chExt cx="0" cy="0"/>
        </a:xfrm>
      </p:grpSpPr>
      <p:sp>
        <p:nvSpPr>
          <p:cNvPr id="12" name="Rectangle 11"/>
          <p:cNvSpPr/>
          <p:nvPr userDrawn="1"/>
        </p:nvSpPr>
        <p:spPr>
          <a:xfrm rot="10800000">
            <a:off x="-4821" y="5450319"/>
            <a:ext cx="9144000" cy="1066800"/>
          </a:xfrm>
          <a:prstGeom prst="rect">
            <a:avLst/>
          </a:prstGeom>
          <a:gradFill flip="none" rotWithShape="1">
            <a:gsLst>
              <a:gs pos="0">
                <a:schemeClr val="accent6">
                  <a:lumMod val="32000"/>
                </a:schemeClr>
              </a:gs>
              <a:gs pos="100000">
                <a:schemeClr val="tx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a:ext>
            </a:extLst>
          </a:blip>
          <a:srcRect/>
          <a:stretch>
            <a:fillRect/>
          </a:stretch>
        </p:blipFill>
        <p:spPr bwMode="auto">
          <a:xfrm>
            <a:off x="0" y="0"/>
            <a:ext cx="9144000"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userDrawn="1"/>
        </p:nvSpPr>
        <p:spPr>
          <a:xfrm>
            <a:off x="-92926" y="3429000"/>
            <a:ext cx="9389326" cy="1066800"/>
          </a:xfrm>
          <a:prstGeom prst="rect">
            <a:avLst/>
          </a:prstGeom>
          <a:gradFill flip="none" rotWithShape="1">
            <a:gsLst>
              <a:gs pos="0">
                <a:schemeClr val="accent6">
                  <a:lumMod val="32000"/>
                </a:schemeClr>
              </a:gs>
              <a:gs pos="100000">
                <a:schemeClr val="tx1">
                  <a:alpha val="63000"/>
                </a:schemeClr>
              </a:gs>
            </a:gsLst>
            <a:lin ang="16200000" scaled="1"/>
            <a:tileRect/>
          </a:gradFill>
          <a:ln>
            <a:noFill/>
          </a:ln>
          <a:effectLst>
            <a:softEdge rad="177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0" y="4267200"/>
            <a:ext cx="9144000" cy="1447800"/>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p:cNvSpPr/>
          <p:nvPr/>
        </p:nvSpPr>
        <p:spPr>
          <a:xfrm flipH="1">
            <a:off x="0" y="4343400"/>
            <a:ext cx="457200" cy="12954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lang="en-US" kern="1200">
              <a:solidFill>
                <a:schemeClr val="lt1"/>
              </a:solidFill>
              <a:latin typeface="+mn-lt"/>
              <a:ea typeface="+mn-ea"/>
              <a:cs typeface="+mn-cs"/>
            </a:endParaRPr>
          </a:p>
        </p:txBody>
      </p:sp>
      <p:sp>
        <p:nvSpPr>
          <p:cNvPr id="79" name="Rectangle 78"/>
          <p:cNvSpPr/>
          <p:nvPr/>
        </p:nvSpPr>
        <p:spPr>
          <a:xfrm>
            <a:off x="2286000" y="4343400"/>
            <a:ext cx="6858000" cy="12954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2"/>
          <p:cNvSpPr>
            <a:spLocks noGrp="1" noChangeArrowheads="1"/>
          </p:cNvSpPr>
          <p:nvPr>
            <p:ph type="ctrTitle" hasCustomPrompt="1"/>
          </p:nvPr>
        </p:nvSpPr>
        <p:spPr>
          <a:xfrm>
            <a:off x="0" y="2362200"/>
            <a:ext cx="9144000" cy="1447799"/>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algn="ctr" rtl="0" eaLnBrk="0" fontAlgn="base" hangingPunct="0">
              <a:lnSpc>
                <a:spcPct val="90000"/>
              </a:lnSpc>
              <a:spcBef>
                <a:spcPct val="0"/>
              </a:spcBef>
              <a:spcAft>
                <a:spcPct val="0"/>
              </a:spcAft>
              <a:defRPr lang="en-US" sz="4800" b="1" kern="1200" baseline="0" dirty="0">
                <a:ln w="17780" cmpd="sng">
                  <a:noFill/>
                  <a:prstDash val="solid"/>
                  <a:miter lim="800000"/>
                </a:ln>
                <a:solidFill>
                  <a:schemeClr val="bg1"/>
                </a:solidFill>
                <a:effectLst>
                  <a:outerShdw blurRad="50800" dist="38100" dir="2700000" algn="tl" rotWithShape="0">
                    <a:prstClr val="black">
                      <a:alpha val="40000"/>
                    </a:prstClr>
                  </a:outerShdw>
                </a:effectLst>
                <a:latin typeface="Gisha" pitchFamily="34" charset="-79"/>
                <a:ea typeface="+mj-ea"/>
                <a:cs typeface="Gisha" pitchFamily="34" charset="-79"/>
              </a:defRPr>
            </a:lvl1pPr>
          </a:lstStyle>
          <a:p>
            <a:r>
              <a:rPr lang="en-US" dirty="0" smtClean="0"/>
              <a:t>[Presentation Title]</a:t>
            </a:r>
            <a:endParaRPr lang="en-US" dirty="0"/>
          </a:p>
        </p:txBody>
      </p:sp>
      <p:sp>
        <p:nvSpPr>
          <p:cNvPr id="81" name="Rectangle 3"/>
          <p:cNvSpPr>
            <a:spLocks noGrp="1" noChangeArrowheads="1"/>
          </p:cNvSpPr>
          <p:nvPr>
            <p:ph type="subTitle" idx="1" hasCustomPrompt="1"/>
          </p:nvPr>
        </p:nvSpPr>
        <p:spPr>
          <a:xfrm>
            <a:off x="2667000" y="4114800"/>
            <a:ext cx="6477000" cy="1752600"/>
          </a:xfrm>
        </p:spPr>
        <p:txBody>
          <a:bodyPr anchor="ctr" anchorCtr="0">
            <a:normAutofit/>
          </a:bodyPr>
          <a:lstStyle>
            <a:lvl1pPr marL="274320" indent="0" algn="l">
              <a:lnSpc>
                <a:spcPct val="80000"/>
              </a:lnSpc>
              <a:buFont typeface="Wingdings" pitchFamily="2" charset="2"/>
              <a:buNone/>
              <a:defRPr sz="2800" b="0" baseline="0">
                <a:solidFill>
                  <a:schemeClr val="bg1"/>
                </a:solidFill>
                <a:latin typeface="Arial" pitchFamily="34" charset="0"/>
                <a:cs typeface="Arial" pitchFamily="34" charset="0"/>
              </a:defRPr>
            </a:lvl1pPr>
          </a:lstStyle>
          <a:p>
            <a:r>
              <a:rPr lang="en-US" dirty="0" smtClean="0"/>
              <a:t>[Target Audience; What; Date]</a:t>
            </a:r>
          </a:p>
        </p:txBody>
      </p:sp>
      <p:sp>
        <p:nvSpPr>
          <p:cNvPr id="18" name="Rounded Rectangle 17"/>
          <p:cNvSpPr/>
          <p:nvPr userDrawn="1"/>
        </p:nvSpPr>
        <p:spPr>
          <a:xfrm>
            <a:off x="228600" y="4229100"/>
            <a:ext cx="2209800" cy="1524000"/>
          </a:xfrm>
          <a:prstGeom prst="roundRect">
            <a:avLst/>
          </a:prstGeom>
          <a:solidFill>
            <a:schemeClr val="bg1"/>
          </a:solidFill>
          <a:ln w="762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5"/>
          <p:cNvPicPr>
            <a:picLocks noChangeAspect="1" noChangeArrowheads="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96723" y="4610100"/>
            <a:ext cx="1473554" cy="762000"/>
          </a:xfrm>
          <a:prstGeom prst="roundRect">
            <a:avLst/>
          </a:prstGeom>
          <a:noFill/>
          <a:ln w="9525">
            <a:solidFill>
              <a:schemeClr val="accent6">
                <a:lumMod val="5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6"/>
          <p:cNvPicPr>
            <a:picLocks noChangeAspect="1" noChangeArrowheads="1"/>
          </p:cNvPicPr>
          <p:nvPr userDrawn="1"/>
        </p:nvPicPr>
        <p:blipFill rotWithShape="1">
          <a:blip r:embed="rId5" cstate="screen">
            <a:extLst>
              <a:ext uri="{BEBA8EAE-BF5A-486C-A8C5-ECC9F3942E4B}">
                <a14:imgProps xmlns:a14="http://schemas.microsoft.com/office/drawing/2010/main">
                  <a14:imgLayer r:embed="rId6">
                    <a14:imgEffect>
                      <a14:artisticPhotocopy/>
                    </a14:imgEffect>
                  </a14:imgLayer>
                </a14:imgProps>
              </a:ext>
              <a:ext uri="{28A0092B-C50C-407E-A947-70E740481C1C}">
                <a14:useLocalDpi xmlns:a14="http://schemas.microsoft.com/office/drawing/2010/main"/>
              </a:ext>
            </a:extLst>
          </a:blip>
          <a:srcRect/>
          <a:stretch/>
        </p:blipFill>
        <p:spPr bwMode="auto">
          <a:xfrm>
            <a:off x="325896" y="4614708"/>
            <a:ext cx="2015208" cy="797028"/>
          </a:xfrm>
          <a:prstGeom prst="rect">
            <a:avLst/>
          </a:prstGeom>
          <a:noFill/>
          <a:ln>
            <a:noFill/>
          </a:ln>
          <a:effectLst>
            <a:outerShdw dist="35921" dir="2700000" algn="ctr" rotWithShape="0">
              <a:schemeClr val="bg2"/>
            </a:outerShdw>
            <a:softEdge rad="317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 name="Picture 2"/>
          <p:cNvPicPr>
            <a:picLocks noChangeAspect="1" noChangeArrowheads="1"/>
          </p:cNvPicPr>
          <p:nvPr userDrawn="1"/>
        </p:nvPicPr>
        <p:blipFill>
          <a:blip r:embed="rId7">
            <a:duotone>
              <a:schemeClr val="accent6">
                <a:shade val="45000"/>
                <a:satMod val="135000"/>
              </a:schemeClr>
              <a:prstClr val="white"/>
            </a:duotone>
            <a:extLst>
              <a:ext uri="{BEBA8EAE-BF5A-486C-A8C5-ECC9F3942E4B}">
                <a14:imgProps xmlns:a14="http://schemas.microsoft.com/office/drawing/2010/main">
                  <a14:imgLayer r:embed="rId8">
                    <a14:imgEffect>
                      <a14:artisticPhotocopy/>
                    </a14:imgEffect>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2" y="6295909"/>
            <a:ext cx="9144002" cy="233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1382111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act Information">
    <p:spTree>
      <p:nvGrpSpPr>
        <p:cNvPr id="1" name=""/>
        <p:cNvGrpSpPr/>
        <p:nvPr/>
      </p:nvGrpSpPr>
      <p:grpSpPr>
        <a:xfrm>
          <a:off x="0" y="0"/>
          <a:ext cx="0" cy="0"/>
          <a:chOff x="0" y="0"/>
          <a:chExt cx="0" cy="0"/>
        </a:xfrm>
      </p:grpSpPr>
      <p:sp>
        <p:nvSpPr>
          <p:cNvPr id="25" name="Rectangle 24"/>
          <p:cNvSpPr/>
          <p:nvPr userDrawn="1"/>
        </p:nvSpPr>
        <p:spPr>
          <a:xfrm>
            <a:off x="0" y="1600200"/>
            <a:ext cx="9144002" cy="609601"/>
          </a:xfrm>
          <a:prstGeom prst="rect">
            <a:avLst/>
          </a:prstGeom>
          <a:gradFill flip="none" rotWithShape="1">
            <a:gsLst>
              <a:gs pos="0">
                <a:schemeClr val="accent6">
                  <a:lumMod val="50000"/>
                  <a:alpha val="62000"/>
                </a:schemeClr>
              </a:gs>
              <a:gs pos="100000">
                <a:schemeClr val="accent6">
                  <a:lumMod val="50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0"/>
          </p:nvPr>
        </p:nvSpPr>
        <p:spPr>
          <a:xfrm>
            <a:off x="8229600" y="6559971"/>
            <a:ext cx="762000" cy="263525"/>
          </a:xfrm>
        </p:spPr>
        <p:txBody>
          <a:bodyPr/>
          <a:lstStyle>
            <a:lvl1pPr>
              <a:defRPr/>
            </a:lvl1pPr>
          </a:lstStyle>
          <a:p>
            <a:fld id="{FB124A42-3BFC-4002-A422-5D3896DD5E41}" type="slidenum">
              <a:rPr lang="en-US" smtClean="0"/>
              <a:pPr/>
              <a:t>‹#›</a:t>
            </a:fld>
            <a:endParaRPr lang="en-US" dirty="0"/>
          </a:p>
        </p:txBody>
      </p:sp>
      <p:sp>
        <p:nvSpPr>
          <p:cNvPr id="7" name="Slide Number Placeholder 1"/>
          <p:cNvSpPr txBox="1">
            <a:spLocks/>
          </p:cNvSpPr>
          <p:nvPr/>
        </p:nvSpPr>
        <p:spPr>
          <a:xfrm>
            <a:off x="8229600" y="6559971"/>
            <a:ext cx="762000" cy="263525"/>
          </a:xfrm>
          <a:prstGeom prst="rect">
            <a:avLst/>
          </a:prstGeom>
        </p:spPr>
        <p:txBody>
          <a:bodyPr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fld id="{84C715B3-ECB2-4338-B7FB-51EEFF78249D}" type="slidenum">
              <a:rPr kumimoji="0" lang="en-US" sz="1100" b="1" i="0" u="none" strike="noStrike" kern="1200" cap="none" spc="0" normalizeH="0" baseline="0" noProof="0" smtClean="0">
                <a:ln>
                  <a:noFill/>
                </a:ln>
                <a:solidFill>
                  <a:schemeClr val="bg1"/>
                </a:solidFill>
                <a:effectLst/>
                <a:uLnTx/>
                <a:uFillTx/>
                <a:latin typeface="Century Gothic" pitchFamily="34"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100" b="1" i="0" u="none" strike="noStrike" kern="1200" cap="none" spc="0" normalizeH="0" baseline="0" noProof="0" dirty="0">
              <a:ln>
                <a:noFill/>
              </a:ln>
              <a:solidFill>
                <a:schemeClr val="bg1"/>
              </a:solidFill>
              <a:effectLst/>
              <a:uLnTx/>
              <a:uFillTx/>
              <a:latin typeface="Century Gothic" pitchFamily="34" charset="0"/>
              <a:ea typeface="+mn-ea"/>
              <a:cs typeface="+mn-cs"/>
            </a:endParaRPr>
          </a:p>
        </p:txBody>
      </p:sp>
      <p:sp>
        <p:nvSpPr>
          <p:cNvPr id="17" name="Rectangle 16"/>
          <p:cNvSpPr/>
          <p:nvPr/>
        </p:nvSpPr>
        <p:spPr>
          <a:xfrm>
            <a:off x="0" y="1143000"/>
            <a:ext cx="91440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2"/>
          <p:cNvSpPr>
            <a:spLocks noGrp="1"/>
          </p:cNvSpPr>
          <p:nvPr>
            <p:ph type="body" idx="11" hasCustomPrompt="1"/>
          </p:nvPr>
        </p:nvSpPr>
        <p:spPr>
          <a:xfrm>
            <a:off x="2514600" y="2895600"/>
            <a:ext cx="5185083" cy="476913"/>
          </a:xfrm>
        </p:spPr>
        <p:txBody>
          <a:bodyPr anchor="b"/>
          <a:lstStyle>
            <a:lvl1pPr marL="0" indent="0" algn="r">
              <a:buNone/>
              <a:defRPr sz="2400" b="0">
                <a:solidFill>
                  <a:schemeClr val="tx1"/>
                </a:solidFill>
                <a:latin typeface="Arial Black"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[Instructor]</a:t>
            </a:r>
          </a:p>
        </p:txBody>
      </p:sp>
      <p:sp>
        <p:nvSpPr>
          <p:cNvPr id="21" name="Text Placeholder 4"/>
          <p:cNvSpPr>
            <a:spLocks noGrp="1"/>
          </p:cNvSpPr>
          <p:nvPr>
            <p:ph type="body" sz="quarter" idx="12" hasCustomPrompt="1"/>
          </p:nvPr>
        </p:nvSpPr>
        <p:spPr>
          <a:xfrm>
            <a:off x="2514601" y="4724400"/>
            <a:ext cx="5187120" cy="476913"/>
          </a:xfrm>
        </p:spPr>
        <p:txBody>
          <a:bodyPr anchor="b"/>
          <a:lstStyle>
            <a:lvl1pPr marL="0" indent="0" algn="r">
              <a:buNone/>
              <a:defRPr sz="2400" b="0">
                <a:solidFill>
                  <a:schemeClr val="tx1"/>
                </a:solidFill>
                <a:latin typeface="Arial Black"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[Action Items]</a:t>
            </a:r>
          </a:p>
        </p:txBody>
      </p:sp>
      <p:sp>
        <p:nvSpPr>
          <p:cNvPr id="38" name="Text Placeholder 2"/>
          <p:cNvSpPr>
            <a:spLocks noGrp="1"/>
          </p:cNvSpPr>
          <p:nvPr>
            <p:ph type="body" idx="1" hasCustomPrompt="1"/>
          </p:nvPr>
        </p:nvSpPr>
        <p:spPr>
          <a:xfrm>
            <a:off x="2514600" y="3372513"/>
            <a:ext cx="5184775" cy="1351887"/>
          </a:xfrm>
        </p:spPr>
        <p:txBody>
          <a:bodyPr anchor="t" anchorCtr="0"/>
          <a:lstStyle>
            <a:lvl1pPr marL="0" indent="0" algn="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[Contact Information]</a:t>
            </a:r>
          </a:p>
        </p:txBody>
      </p:sp>
      <p:sp>
        <p:nvSpPr>
          <p:cNvPr id="39" name="Text Placeholder 4"/>
          <p:cNvSpPr>
            <a:spLocks noGrp="1"/>
          </p:cNvSpPr>
          <p:nvPr>
            <p:ph type="body" sz="quarter" idx="3" hasCustomPrompt="1"/>
          </p:nvPr>
        </p:nvSpPr>
        <p:spPr>
          <a:xfrm>
            <a:off x="2517775" y="5201313"/>
            <a:ext cx="5183045" cy="1351887"/>
          </a:xfrm>
        </p:spPr>
        <p:txBody>
          <a:bodyPr anchor="t" anchorCtr="0"/>
          <a:lstStyle>
            <a:lvl1pPr marL="0" indent="0" algn="r">
              <a:buNone/>
              <a:defRPr sz="20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[Details]</a:t>
            </a:r>
          </a:p>
        </p:txBody>
      </p:sp>
      <p:sp>
        <p:nvSpPr>
          <p:cNvPr id="53" name="Rectangle 3"/>
          <p:cNvSpPr/>
          <p:nvPr/>
        </p:nvSpPr>
        <p:spPr>
          <a:xfrm>
            <a:off x="0" y="0"/>
            <a:ext cx="9144000" cy="1600200"/>
          </a:xfrm>
          <a:prstGeom prst="rect">
            <a:avLst/>
          </a:prstGeom>
          <a:gradFill flip="none" rotWithShape="1">
            <a:gsLst>
              <a:gs pos="14000">
                <a:schemeClr val="accent6">
                  <a:lumMod val="51000"/>
                </a:schemeClr>
              </a:gs>
              <a:gs pos="21000">
                <a:schemeClr val="accent6">
                  <a:lumMod val="60000"/>
                </a:schemeClr>
              </a:gs>
              <a:gs pos="33000">
                <a:schemeClr val="accent6">
                  <a:lumMod val="66000"/>
                </a:schemeClr>
              </a:gs>
              <a:gs pos="55000">
                <a:schemeClr val="accent6">
                  <a:lumMod val="56000"/>
                </a:schemeClr>
              </a:gs>
              <a:gs pos="75000">
                <a:schemeClr val="accent6">
                  <a:lumMod val="67000"/>
                </a:schemeClr>
              </a:gs>
              <a:gs pos="89000">
                <a:schemeClr val="accent6">
                  <a:lumMod val="59000"/>
                </a:schemeClr>
              </a:gs>
              <a:gs pos="100000">
                <a:schemeClr val="accent6">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R="0" lvl="0" indent="0" algn="ctr" fontAlgn="base">
              <a:lnSpc>
                <a:spcPct val="100000"/>
              </a:lnSpc>
              <a:spcBef>
                <a:spcPct val="0"/>
              </a:spcBef>
              <a:spcAft>
                <a:spcPct val="0"/>
              </a:spcAft>
              <a:buClrTx/>
              <a:buSzTx/>
              <a:buFontTx/>
              <a:buNone/>
              <a:tabLst/>
            </a:pPr>
            <a:endParaRPr lang="en-US" b="1"/>
          </a:p>
        </p:txBody>
      </p:sp>
      <p:sp>
        <p:nvSpPr>
          <p:cNvPr id="61" name="TextBox 60"/>
          <p:cNvSpPr txBox="1"/>
          <p:nvPr/>
        </p:nvSpPr>
        <p:spPr>
          <a:xfrm>
            <a:off x="304800" y="0"/>
            <a:ext cx="5334000" cy="1600200"/>
          </a:xfrm>
          <a:prstGeom prst="rect">
            <a:avLst/>
          </a:prstGeom>
          <a:noFill/>
        </p:spPr>
        <p:txBody>
          <a:bodyPr wrap="square" lIns="91440" rIns="274320" rtlCol="0" anchor="ctr" anchorCtr="0">
            <a:noAutofit/>
          </a:bodyPr>
          <a:lstStyle/>
          <a:p>
            <a:pPr algn="l"/>
            <a:r>
              <a:rPr lang="en-US" sz="3600" b="1" i="0" spc="0" baseline="0" dirty="0" smtClean="0">
                <a:solidFill>
                  <a:schemeClr val="bg1"/>
                </a:solidFill>
                <a:latin typeface="Arial" pitchFamily="34" charset="0"/>
                <a:ea typeface="Tahoma" pitchFamily="34" charset="0"/>
                <a:cs typeface="Arial" pitchFamily="34" charset="0"/>
              </a:rPr>
              <a:t>Thank you!</a:t>
            </a:r>
            <a:endParaRPr lang="en-US" sz="3600" b="1" i="0" spc="0" baseline="0" dirty="0">
              <a:solidFill>
                <a:schemeClr val="bg1"/>
              </a:solidFill>
              <a:latin typeface="Arial" pitchFamily="34" charset="0"/>
              <a:ea typeface="Tahoma" pitchFamily="34" charset="0"/>
              <a:cs typeface="Arial" pitchFamily="34" charset="0"/>
            </a:endParaRPr>
          </a:p>
        </p:txBody>
      </p:sp>
      <p:cxnSp>
        <p:nvCxnSpPr>
          <p:cNvPr id="15" name="Straight Connector 14"/>
          <p:cNvCxnSpPr/>
          <p:nvPr userDrawn="1"/>
        </p:nvCxnSpPr>
        <p:spPr>
          <a:xfrm>
            <a:off x="0" y="1600200"/>
            <a:ext cx="9144000" cy="0"/>
          </a:xfrm>
          <a:prstGeom prst="line">
            <a:avLst/>
          </a:prstGeom>
          <a:ln w="28575">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18" name="Rounded Rectangle 17"/>
          <p:cNvSpPr/>
          <p:nvPr userDrawn="1"/>
        </p:nvSpPr>
        <p:spPr>
          <a:xfrm>
            <a:off x="6400800" y="838200"/>
            <a:ext cx="2209800" cy="1524000"/>
          </a:xfrm>
          <a:prstGeom prst="roundRect">
            <a:avLst/>
          </a:prstGeom>
          <a:solidFill>
            <a:schemeClr val="bg1"/>
          </a:solidFill>
          <a:ln w="76200">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5"/>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6768923" y="1219200"/>
            <a:ext cx="1473554" cy="762000"/>
          </a:xfrm>
          <a:prstGeom prst="roundRect">
            <a:avLst/>
          </a:prstGeom>
          <a:noFill/>
          <a:ln w="9525">
            <a:solidFill>
              <a:schemeClr val="accent6">
                <a:lumMod val="5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6"/>
          <p:cNvPicPr>
            <a:picLocks noChangeAspect="1" noChangeArrowheads="1"/>
          </p:cNvPicPr>
          <p:nvPr userDrawn="1"/>
        </p:nvPicPr>
        <p:blipFill rotWithShape="1">
          <a:blip r:embed="rId3" cstate="screen">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a:ext>
            </a:extLst>
          </a:blip>
          <a:srcRect/>
          <a:stretch/>
        </p:blipFill>
        <p:spPr bwMode="auto">
          <a:xfrm>
            <a:off x="6483813" y="1184172"/>
            <a:ext cx="2015208" cy="797028"/>
          </a:xfrm>
          <a:prstGeom prst="rect">
            <a:avLst/>
          </a:prstGeom>
          <a:noFill/>
          <a:ln>
            <a:noFill/>
          </a:ln>
          <a:effectLst>
            <a:outerShdw dist="35921" dir="2700000" algn="ctr" rotWithShape="0">
              <a:schemeClr val="bg2"/>
            </a:outerShdw>
            <a:softEdge rad="317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4" name="Rectangle 23"/>
          <p:cNvSpPr/>
          <p:nvPr userDrawn="1"/>
        </p:nvSpPr>
        <p:spPr>
          <a:xfrm>
            <a:off x="-2" y="1"/>
            <a:ext cx="9144002" cy="609601"/>
          </a:xfrm>
          <a:prstGeom prst="rect">
            <a:avLst/>
          </a:prstGeom>
          <a:gradFill flip="none" rotWithShape="1">
            <a:gsLst>
              <a:gs pos="0">
                <a:schemeClr val="accent6">
                  <a:lumMod val="50000"/>
                  <a:alpha val="62000"/>
                </a:schemeClr>
              </a:gs>
              <a:gs pos="100000">
                <a:schemeClr val="accent6">
                  <a:lumMod val="50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352800" y="1295400"/>
            <a:ext cx="5791200" cy="518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smtClean="0"/>
              <a:t>[Click to add text or select an icon below]</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152400" y="1293150"/>
            <a:ext cx="3008313" cy="5143328"/>
          </a:xfrm>
        </p:spPr>
        <p:txBody>
          <a:bodyPr/>
          <a:lstStyle>
            <a:lvl1pPr marL="0" indent="0">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5"/>
          <p:cNvSpPr>
            <a:spLocks noGrp="1"/>
          </p:cNvSpPr>
          <p:nvPr>
            <p:ph type="sldNum" sz="quarter" idx="10"/>
          </p:nvPr>
        </p:nvSpPr>
        <p:spPr/>
        <p:txBody>
          <a:bodyPr/>
          <a:lstStyle>
            <a:lvl1pPr>
              <a:defRPr/>
            </a:lvl1pPr>
          </a:lstStyle>
          <a:p>
            <a:fld id="{FB124A42-3BFC-4002-A422-5D3896DD5E41}" type="slidenum">
              <a:rPr lang="en-US" smtClean="0"/>
              <a:pPr/>
              <a:t>‹#›</a:t>
            </a:fld>
            <a:endParaRPr lang="en-US" dirty="0"/>
          </a:p>
        </p:txBody>
      </p:sp>
      <p:sp>
        <p:nvSpPr>
          <p:cNvPr id="9" name="Title Placeholder 1"/>
          <p:cNvSpPr>
            <a:spLocks noGrp="1"/>
          </p:cNvSpPr>
          <p:nvPr>
            <p:ph type="title"/>
          </p:nvPr>
        </p:nvSpPr>
        <p:spPr bwMode="auto">
          <a:xfrm>
            <a:off x="0" y="347749"/>
            <a:ext cx="9144000" cy="740841"/>
          </a:xfrm>
          <a:prstGeom prst="rect">
            <a:avLst/>
          </a:prstGeom>
          <a:noFill/>
          <a:ln w="9525">
            <a:noFill/>
            <a:miter lim="800000"/>
            <a:headEnd/>
            <a:tailEnd/>
          </a:ln>
        </p:spPr>
        <p:txBody>
          <a:bodyPr vert="horz" wrap="square" lIns="182880" tIns="45720" rIns="91440" bIns="45720" numCol="1" anchor="ctr" anchorCtr="0" compatLnSpc="1">
            <a:prstTxWarp prst="textNoShape">
              <a:avLst/>
            </a:prstTxWarp>
          </a:bodyPr>
          <a:lstStyle/>
          <a:p>
            <a:pPr lvl="0"/>
            <a:r>
              <a:rPr lang="en-US" smtClean="0"/>
              <a:t>Click to edit Master title style</a:t>
            </a:r>
            <a:endParaRPr lang="en-US" dirty="0" smtClean="0"/>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143000" y="2057400"/>
            <a:ext cx="6934200" cy="44196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a:p>
        </p:txBody>
      </p:sp>
      <p:sp>
        <p:nvSpPr>
          <p:cNvPr id="4" name="Text Placeholder 3"/>
          <p:cNvSpPr>
            <a:spLocks noGrp="1"/>
          </p:cNvSpPr>
          <p:nvPr>
            <p:ph type="body" sz="half" idx="2"/>
          </p:nvPr>
        </p:nvSpPr>
        <p:spPr>
          <a:xfrm>
            <a:off x="1905000" y="1219200"/>
            <a:ext cx="5410200" cy="762000"/>
          </a:xfrm>
        </p:spPr>
        <p:txBody>
          <a:bodyPr/>
          <a:lstStyle>
            <a:lvl1pPr marL="0" indent="0">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5"/>
          <p:cNvSpPr>
            <a:spLocks noGrp="1"/>
          </p:cNvSpPr>
          <p:nvPr>
            <p:ph type="sldNum" sz="quarter" idx="10"/>
          </p:nvPr>
        </p:nvSpPr>
        <p:spPr/>
        <p:txBody>
          <a:bodyPr/>
          <a:lstStyle>
            <a:lvl1pPr>
              <a:defRPr/>
            </a:lvl1pPr>
          </a:lstStyle>
          <a:p>
            <a:fld id="{FB124A42-3BFC-4002-A422-5D3896DD5E41}" type="slidenum">
              <a:rPr lang="en-US" smtClean="0"/>
              <a:pPr/>
              <a:t>‹#›</a:t>
            </a:fld>
            <a:endParaRPr lang="en-US" dirty="0"/>
          </a:p>
        </p:txBody>
      </p:sp>
      <p:sp>
        <p:nvSpPr>
          <p:cNvPr id="9" name="Title Placeholder 1"/>
          <p:cNvSpPr>
            <a:spLocks noGrp="1"/>
          </p:cNvSpPr>
          <p:nvPr>
            <p:ph type="title"/>
          </p:nvPr>
        </p:nvSpPr>
        <p:spPr bwMode="auto">
          <a:xfrm>
            <a:off x="0" y="381000"/>
            <a:ext cx="9144000" cy="685800"/>
          </a:xfrm>
          <a:prstGeom prst="rect">
            <a:avLst/>
          </a:prstGeom>
          <a:noFill/>
          <a:ln w="9525">
            <a:noFill/>
            <a:miter lim="800000"/>
            <a:headEnd/>
            <a:tailEnd/>
          </a:ln>
        </p:spPr>
        <p:txBody>
          <a:bodyPr vert="horz" wrap="square" lIns="182880" tIns="45720" rIns="91440" bIns="45720" numCol="1" anchor="ctr" anchorCtr="0" compatLnSpc="1">
            <a:prstTxWarp prst="textNoShape">
              <a:avLst/>
            </a:prstTxWarp>
          </a:bodyPr>
          <a:lstStyle/>
          <a:p>
            <a:pPr lvl="0"/>
            <a:r>
              <a:rPr lang="en-US" smtClean="0"/>
              <a:t>Click to edit Master title style</a:t>
            </a:r>
            <a:endParaRPr lang="en-US" dirty="0" smtClean="0"/>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5"/>
          <p:cNvSpPr>
            <a:spLocks noGrp="1"/>
          </p:cNvSpPr>
          <p:nvPr>
            <p:ph type="sldNum" sz="quarter" idx="10"/>
          </p:nvPr>
        </p:nvSpPr>
        <p:spPr/>
        <p:txBody>
          <a:bodyPr/>
          <a:lstStyle>
            <a:lvl1pPr>
              <a:defRPr/>
            </a:lvl1pPr>
          </a:lstStyle>
          <a:p>
            <a:fld id="{FB124A42-3BFC-4002-A422-5D3896DD5E41}" type="slidenum">
              <a:rPr lang="en-US" smtClean="0"/>
              <a:pPr/>
              <a:t>‹#›</a:t>
            </a:fld>
            <a:endParaRPr lang="en-US" dirty="0"/>
          </a:p>
        </p:txBody>
      </p:sp>
      <p:sp>
        <p:nvSpPr>
          <p:cNvPr id="6" name="Title Placeholder 1"/>
          <p:cNvSpPr>
            <a:spLocks noGrp="1"/>
          </p:cNvSpPr>
          <p:nvPr>
            <p:ph type="title"/>
          </p:nvPr>
        </p:nvSpPr>
        <p:spPr bwMode="auto">
          <a:xfrm>
            <a:off x="0" y="381000"/>
            <a:ext cx="9144000" cy="685800"/>
          </a:xfrm>
          <a:prstGeom prst="rect">
            <a:avLst/>
          </a:prstGeom>
          <a:noFill/>
          <a:ln w="9525">
            <a:noFill/>
            <a:miter lim="800000"/>
            <a:headEnd/>
            <a:tailEnd/>
          </a:ln>
        </p:spPr>
        <p:txBody>
          <a:bodyPr vert="horz" wrap="square" lIns="182880" tIns="45720" rIns="91440" bIns="45720" numCol="1" anchor="ctr" anchorCtr="0" compatLnSpc="1">
            <a:prstTxWarp prst="textNoShape">
              <a:avLst/>
            </a:prstTxWarp>
          </a:bodyPr>
          <a:lstStyle/>
          <a:p>
            <a:pPr lvl="0"/>
            <a:r>
              <a:rPr lang="en-US" smtClean="0"/>
              <a:t>Click to edit Master title style</a:t>
            </a:r>
            <a:endParaRPr lang="en-US" dirty="0" smtClean="0"/>
          </a:p>
        </p:txBody>
      </p:sp>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19200"/>
            <a:ext cx="2057400" cy="5257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219200"/>
            <a:ext cx="6019800" cy="5257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5"/>
          <p:cNvSpPr>
            <a:spLocks noGrp="1"/>
          </p:cNvSpPr>
          <p:nvPr>
            <p:ph type="sldNum" sz="quarter" idx="10"/>
          </p:nvPr>
        </p:nvSpPr>
        <p:spPr/>
        <p:txBody>
          <a:bodyPr/>
          <a:lstStyle>
            <a:lvl1pPr>
              <a:defRPr/>
            </a:lvl1pPr>
          </a:lstStyle>
          <a:p>
            <a:fld id="{FB124A42-3BFC-4002-A422-5D3896DD5E41}" type="slidenum">
              <a:rPr lang="en-US" smtClean="0"/>
              <a:pPr/>
              <a:t>‹#›</a:t>
            </a:fld>
            <a:endParaRPr lang="en-US" dirty="0"/>
          </a:p>
        </p:txBody>
      </p:sp>
    </p:spTree>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Background">
    <p:spTree>
      <p:nvGrpSpPr>
        <p:cNvPr id="1" name=""/>
        <p:cNvGrpSpPr/>
        <p:nvPr/>
      </p:nvGrpSpPr>
      <p:grpSpPr>
        <a:xfrm>
          <a:off x="0" y="0"/>
          <a:ext cx="0" cy="0"/>
          <a:chOff x="0" y="0"/>
          <a:chExt cx="0" cy="0"/>
        </a:xfrm>
      </p:grpSpPr>
      <p:sp>
        <p:nvSpPr>
          <p:cNvPr id="4" name="Rectangle 3"/>
          <p:cNvSpPr/>
          <p:nvPr userDrawn="1"/>
        </p:nvSpPr>
        <p:spPr>
          <a:xfrm>
            <a:off x="0" y="0"/>
            <a:ext cx="9144000" cy="6858000"/>
          </a:xfrm>
          <a:prstGeom prst="rect">
            <a:avLst/>
          </a:prstGeom>
          <a:gradFill flip="none" rotWithShape="1">
            <a:gsLst>
              <a:gs pos="0">
                <a:srgbClr val="FFFFFF">
                  <a:lumMod val="18000"/>
                </a:srgbClr>
              </a:gs>
              <a:gs pos="16000">
                <a:srgbClr val="1F1F1F"/>
              </a:gs>
              <a:gs pos="33000">
                <a:srgbClr val="FFFFFF">
                  <a:lumMod val="16000"/>
                </a:srgbClr>
              </a:gs>
              <a:gs pos="7000">
                <a:srgbClr val="636363">
                  <a:lumMod val="56000"/>
                </a:srgbClr>
              </a:gs>
              <a:gs pos="53000">
                <a:srgbClr val="CFCFCF">
                  <a:lumMod val="2000"/>
                </a:srgbClr>
              </a:gs>
              <a:gs pos="66000">
                <a:srgbClr val="CFCFCF">
                  <a:lumMod val="16000"/>
                </a:srgbClr>
              </a:gs>
              <a:gs pos="78000">
                <a:srgbClr val="1F1F1F">
                  <a:lumMod val="97000"/>
                  <a:lumOff val="3000"/>
                </a:srgbClr>
              </a:gs>
              <a:gs pos="89000">
                <a:srgbClr val="FFFFFF">
                  <a:lumMod val="0"/>
                </a:srgbClr>
              </a:gs>
              <a:gs pos="100000">
                <a:srgbClr val="7F7F7F"/>
              </a:gs>
            </a:gsLst>
            <a:lin ang="2700000" scaled="1"/>
            <a:tileRect/>
          </a:gra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solidFill>
                  <a:schemeClr val="bg1"/>
                </a:solidFill>
              </a:defRPr>
            </a:lvl1p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FB124A42-3BFC-4002-A422-5D3896DD5E41}" type="slidenum">
              <a:rPr lang="en-US" smtClean="0"/>
              <a:pPr/>
              <a:t>‹#›</a:t>
            </a:fld>
            <a:endParaRPr lang="en-US" dirty="0"/>
          </a:p>
        </p:txBody>
      </p:sp>
    </p:spTree>
    <p:extLst>
      <p:ext uri="{BB962C8B-B14F-4D97-AF65-F5344CB8AC3E}">
        <p14:creationId xmlns:p14="http://schemas.microsoft.com/office/powerpoint/2010/main" val="17751527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noChangeArrowheads="1"/>
          </p:cNvSpPr>
          <p:nvPr>
            <p:ph type="dt" sz="half" idx="10"/>
          </p:nvPr>
        </p:nvSpPr>
        <p:spPr>
          <a:xfrm>
            <a:off x="457200" y="6476999"/>
            <a:ext cx="2133600" cy="27432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2640596" y="6476999"/>
            <a:ext cx="5507719" cy="27432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8204396" y="6476999"/>
            <a:ext cx="733864" cy="274320"/>
          </a:xfrm>
          <a:prstGeom prst="rect">
            <a:avLst/>
          </a:prstGeom>
          <a:ln/>
        </p:spPr>
        <p:txBody>
          <a:bodyPr/>
          <a:lstStyle>
            <a:lvl1pPr>
              <a:defRPr/>
            </a:lvl1pPr>
          </a:lstStyle>
          <a:p>
            <a:pPr>
              <a:defRPr/>
            </a:pPr>
            <a:fld id="{9E17817A-618B-4DE9-91EB-C474AE8EAFBB}" type="slidenum">
              <a:rPr lang="en-US"/>
              <a:pPr>
                <a:defRPr/>
              </a:pPr>
              <a:t>‹#›</a:t>
            </a:fld>
            <a:endParaRPr lang="en-US"/>
          </a:p>
        </p:txBody>
      </p:sp>
    </p:spTree>
    <p:extLst>
      <p:ext uri="{BB962C8B-B14F-4D97-AF65-F5344CB8AC3E}">
        <p14:creationId xmlns:p14="http://schemas.microsoft.com/office/powerpoint/2010/main" val="4200110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8" name="Slide Number Placeholder 5"/>
          <p:cNvSpPr>
            <a:spLocks noGrp="1"/>
          </p:cNvSpPr>
          <p:nvPr>
            <p:ph type="sldNum" sz="quarter" idx="10"/>
          </p:nvPr>
        </p:nvSpPr>
        <p:spPr>
          <a:xfrm>
            <a:off x="8229600" y="6559971"/>
            <a:ext cx="762000" cy="263525"/>
          </a:xfrm>
        </p:spPr>
        <p:txBody>
          <a:bodyPr/>
          <a:lstStyle>
            <a:lvl1pPr>
              <a:defRPr/>
            </a:lvl1pPr>
          </a:lstStyle>
          <a:p>
            <a:fld id="{FB124A42-3BFC-4002-A422-5D3896DD5E41}" type="slidenum">
              <a:rPr lang="en-US" smtClean="0"/>
              <a:pPr/>
              <a:t>‹#›</a:t>
            </a:fld>
            <a:endParaRPr lang="en-US" dirty="0"/>
          </a:p>
        </p:txBody>
      </p:sp>
      <p:sp>
        <p:nvSpPr>
          <p:cNvPr id="5" name="Title Placeholder 1"/>
          <p:cNvSpPr>
            <a:spLocks noGrp="1"/>
          </p:cNvSpPr>
          <p:nvPr>
            <p:ph type="title" hasCustomPrompt="1"/>
          </p:nvPr>
        </p:nvSpPr>
        <p:spPr bwMode="auto">
          <a:xfrm>
            <a:off x="0" y="395400"/>
            <a:ext cx="9144000" cy="685800"/>
          </a:xfrm>
          <a:prstGeom prst="rect">
            <a:avLst/>
          </a:prstGeom>
          <a:noFill/>
          <a:ln w="9525">
            <a:noFill/>
            <a:miter lim="800000"/>
            <a:headEnd/>
            <a:tailEnd/>
          </a:ln>
        </p:spPr>
        <p:txBody>
          <a:bodyPr vert="horz" wrap="square" lIns="182880" tIns="45720" rIns="91440" bIns="45720" numCol="1" anchor="ctr" anchorCtr="0" compatLnSpc="1">
            <a:prstTxWarp prst="textNoShape">
              <a:avLst/>
            </a:prstTxWarp>
            <a:normAutofit/>
          </a:bodyPr>
          <a:lstStyle>
            <a:lvl1pPr>
              <a:defRPr>
                <a:solidFill>
                  <a:srgbClr val="8C4306"/>
                </a:solidFill>
              </a:defRPr>
            </a:lvl1pPr>
          </a:lstStyle>
          <a:p>
            <a:pPr lvl="0"/>
            <a:r>
              <a:rPr lang="en-US" dirty="0" smtClean="0"/>
              <a:t>[Add Title Here]</a:t>
            </a:r>
          </a:p>
        </p:txBody>
      </p:sp>
      <p:sp>
        <p:nvSpPr>
          <p:cNvPr id="6" name="Text Placeholder 2"/>
          <p:cNvSpPr>
            <a:spLocks noGrp="1"/>
          </p:cNvSpPr>
          <p:nvPr>
            <p:ph idx="1"/>
          </p:nvPr>
        </p:nvSpPr>
        <p:spPr bwMode="auto">
          <a:xfrm>
            <a:off x="152400" y="1219199"/>
            <a:ext cx="8991600" cy="53396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5pPr marL="2057400" indent="-228600">
              <a:buFont typeface="Arial" pitchFamily="34" charset="0"/>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Slide Number Placeholder 5"/>
          <p:cNvSpPr>
            <a:spLocks noGrp="1"/>
          </p:cNvSpPr>
          <p:nvPr>
            <p:ph type="sldNum" sz="quarter" idx="10"/>
          </p:nvPr>
        </p:nvSpPr>
        <p:spPr/>
        <p:txBody>
          <a:bodyPr/>
          <a:lstStyle>
            <a:lvl1pPr>
              <a:defRPr/>
            </a:lvl1pPr>
          </a:lstStyle>
          <a:p>
            <a:fld id="{FB124A42-3BFC-4002-A422-5D3896DD5E41}" type="slidenum">
              <a:rPr lang="en-US" smtClean="0"/>
              <a:pPr/>
              <a:t>‹#›</a:t>
            </a:fld>
            <a:endParaRPr lang="en-US" dirty="0"/>
          </a:p>
        </p:txBody>
      </p:sp>
      <p:sp>
        <p:nvSpPr>
          <p:cNvPr id="6" name="Title Placeholder 1"/>
          <p:cNvSpPr>
            <a:spLocks noGrp="1"/>
          </p:cNvSpPr>
          <p:nvPr>
            <p:ph type="title"/>
          </p:nvPr>
        </p:nvSpPr>
        <p:spPr bwMode="auto">
          <a:xfrm>
            <a:off x="0" y="381000"/>
            <a:ext cx="9144000" cy="685800"/>
          </a:xfrm>
          <a:prstGeom prst="rect">
            <a:avLst/>
          </a:prstGeom>
          <a:noFill/>
          <a:ln w="9525">
            <a:noFill/>
            <a:miter lim="800000"/>
            <a:headEnd/>
            <a:tailEnd/>
          </a:ln>
        </p:spPr>
        <p:txBody>
          <a:bodyPr vert="horz" wrap="square" lIns="182880" tIns="45720" rIns="91440" bIns="45720" numCol="1" anchor="ctr" anchorCtr="0" compatLnSpc="1">
            <a:prstTxWarp prst="textNoShape">
              <a:avLst/>
            </a:prstTxWarp>
            <a:normAutofit/>
          </a:bodyPr>
          <a:lstStyle>
            <a:lvl1pPr>
              <a:defRPr sz="3200">
                <a:solidFill>
                  <a:srgbClr val="8C4306"/>
                </a:solidFill>
              </a:defRPr>
            </a:lvl1pPr>
          </a:lstStyle>
          <a:p>
            <a:pPr lvl="0"/>
            <a:r>
              <a:rPr lang="en-US" smtClean="0"/>
              <a:t>Click to edit Master title style</a:t>
            </a:r>
            <a:endParaRPr lang="en-US" dirty="0" smtClean="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Slide Number Placeholder 5"/>
          <p:cNvSpPr>
            <a:spLocks noGrp="1"/>
          </p:cNvSpPr>
          <p:nvPr>
            <p:ph type="sldNum" sz="quarter" idx="10"/>
          </p:nvPr>
        </p:nvSpPr>
        <p:spPr>
          <a:xfrm>
            <a:off x="8229600" y="6559971"/>
            <a:ext cx="762000" cy="263525"/>
          </a:xfrm>
        </p:spPr>
        <p:txBody>
          <a:bodyPr/>
          <a:lstStyle>
            <a:lvl1pPr>
              <a:defRPr/>
            </a:lvl1pPr>
          </a:lstStyle>
          <a:p>
            <a:fld id="{FB124A42-3BFC-4002-A422-5D3896DD5E41}" type="slidenum">
              <a:rPr lang="en-US" smtClean="0"/>
              <a:pPr/>
              <a:t>‹#›</a:t>
            </a:fld>
            <a:endParaRPr lang="en-US" dirty="0"/>
          </a:p>
        </p:txBody>
      </p:sp>
      <p:sp>
        <p:nvSpPr>
          <p:cNvPr id="3" name="Rectangle 2"/>
          <p:cNvSpPr/>
          <p:nvPr userDrawn="1"/>
        </p:nvSpPr>
        <p:spPr>
          <a:xfrm flipH="1">
            <a:off x="0" y="381000"/>
            <a:ext cx="9144000" cy="617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ertical 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0"/>
          </p:nvPr>
        </p:nvSpPr>
        <p:spPr>
          <a:xfrm>
            <a:off x="8229600" y="6559971"/>
            <a:ext cx="762000" cy="263525"/>
          </a:xfrm>
        </p:spPr>
        <p:txBody>
          <a:bodyPr/>
          <a:lstStyle>
            <a:lvl1pPr>
              <a:defRPr/>
            </a:lvl1pPr>
          </a:lstStyle>
          <a:p>
            <a:fld id="{FB124A42-3BFC-4002-A422-5D3896DD5E41}" type="slidenum">
              <a:rPr lang="en-US" smtClean="0"/>
              <a:pPr/>
              <a:t>‹#›</a:t>
            </a:fld>
            <a:endParaRPr lang="en-US" dirty="0"/>
          </a:p>
        </p:txBody>
      </p:sp>
      <p:sp>
        <p:nvSpPr>
          <p:cNvPr id="3" name="Rectangle 2"/>
          <p:cNvSpPr/>
          <p:nvPr userDrawn="1"/>
        </p:nvSpPr>
        <p:spPr>
          <a:xfrm flipH="1">
            <a:off x="0" y="533400"/>
            <a:ext cx="9144000" cy="6019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 name="Title Placeholder 1"/>
          <p:cNvSpPr>
            <a:spLocks noGrp="1"/>
          </p:cNvSpPr>
          <p:nvPr>
            <p:ph type="title"/>
          </p:nvPr>
        </p:nvSpPr>
        <p:spPr bwMode="auto">
          <a:xfrm rot="16200000">
            <a:off x="-2628900" y="2933700"/>
            <a:ext cx="6248400" cy="990600"/>
          </a:xfrm>
          <a:prstGeom prst="rect">
            <a:avLst/>
          </a:prstGeom>
          <a:noFill/>
          <a:ln w="9525">
            <a:noFill/>
            <a:miter lim="800000"/>
            <a:headEnd/>
            <a:tailEnd/>
          </a:ln>
        </p:spPr>
        <p:txBody>
          <a:bodyPr vert="horz" wrap="square" lIns="182880" tIns="45720" rIns="91440" bIns="45720" numCol="1" anchor="ctr" anchorCtr="0" compatLnSpc="1">
            <a:prstTxWarp prst="textNoShape">
              <a:avLst/>
            </a:prstTxWarp>
            <a:normAutofit/>
          </a:bodyPr>
          <a:lstStyle>
            <a:lvl1pPr>
              <a:defRPr sz="3200">
                <a:solidFill>
                  <a:srgbClr val="8C4306"/>
                </a:solidFill>
              </a:defRPr>
            </a:lvl1pPr>
          </a:lstStyle>
          <a:p>
            <a:pPr lvl="0"/>
            <a:r>
              <a:rPr lang="en-US" smtClean="0"/>
              <a:t>Click to edit Master title style</a:t>
            </a:r>
            <a:endParaRPr lang="en-US" dirty="0" smtClean="0"/>
          </a:p>
        </p:txBody>
      </p:sp>
    </p:spTree>
    <p:extLst>
      <p:ext uri="{BB962C8B-B14F-4D97-AF65-F5344CB8AC3E}">
        <p14:creationId xmlns:p14="http://schemas.microsoft.com/office/powerpoint/2010/main" val="287202405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Important Note">
    <p:spTree>
      <p:nvGrpSpPr>
        <p:cNvPr id="1" name=""/>
        <p:cNvGrpSpPr/>
        <p:nvPr/>
      </p:nvGrpSpPr>
      <p:grpSpPr>
        <a:xfrm>
          <a:off x="0" y="0"/>
          <a:ext cx="0" cy="0"/>
          <a:chOff x="0" y="0"/>
          <a:chExt cx="0" cy="0"/>
        </a:xfrm>
      </p:grpSpPr>
      <p:sp>
        <p:nvSpPr>
          <p:cNvPr id="8" name="Slide Number Placeholder 5"/>
          <p:cNvSpPr>
            <a:spLocks noGrp="1"/>
          </p:cNvSpPr>
          <p:nvPr>
            <p:ph type="sldNum" sz="quarter" idx="10"/>
          </p:nvPr>
        </p:nvSpPr>
        <p:spPr>
          <a:xfrm>
            <a:off x="8229600" y="6559971"/>
            <a:ext cx="762000" cy="263525"/>
          </a:xfrm>
        </p:spPr>
        <p:txBody>
          <a:bodyPr/>
          <a:lstStyle>
            <a:lvl1pPr>
              <a:defRPr/>
            </a:lvl1pPr>
          </a:lstStyle>
          <a:p>
            <a:fld id="{FB124A42-3BFC-4002-A422-5D3896DD5E41}" type="slidenum">
              <a:rPr lang="en-US" smtClean="0"/>
              <a:pPr/>
              <a:t>‹#›</a:t>
            </a:fld>
            <a:endParaRPr lang="en-US" dirty="0"/>
          </a:p>
        </p:txBody>
      </p:sp>
      <p:sp>
        <p:nvSpPr>
          <p:cNvPr id="5" name="Title Placeholder 1"/>
          <p:cNvSpPr>
            <a:spLocks noGrp="1"/>
          </p:cNvSpPr>
          <p:nvPr>
            <p:ph type="title" hasCustomPrompt="1"/>
          </p:nvPr>
        </p:nvSpPr>
        <p:spPr bwMode="auto">
          <a:xfrm>
            <a:off x="0" y="395400"/>
            <a:ext cx="9144000" cy="685800"/>
          </a:xfrm>
          <a:prstGeom prst="rect">
            <a:avLst/>
          </a:prstGeom>
          <a:noFill/>
          <a:ln w="9525">
            <a:noFill/>
            <a:miter lim="800000"/>
            <a:headEnd/>
            <a:tailEnd/>
          </a:ln>
        </p:spPr>
        <p:txBody>
          <a:bodyPr vert="horz" wrap="square" lIns="182880" tIns="45720" rIns="91440" bIns="45720" numCol="1" anchor="ctr" anchorCtr="0" compatLnSpc="1">
            <a:prstTxWarp prst="textNoShape">
              <a:avLst/>
            </a:prstTxWarp>
            <a:normAutofit/>
          </a:bodyPr>
          <a:lstStyle>
            <a:lvl1pPr>
              <a:defRPr>
                <a:solidFill>
                  <a:srgbClr val="8C4306"/>
                </a:solidFill>
              </a:defRPr>
            </a:lvl1pPr>
          </a:lstStyle>
          <a:p>
            <a:pPr lvl="0"/>
            <a:r>
              <a:rPr lang="en-US" dirty="0" smtClean="0"/>
              <a:t>[Add Title Here]</a:t>
            </a:r>
          </a:p>
        </p:txBody>
      </p:sp>
      <p:sp>
        <p:nvSpPr>
          <p:cNvPr id="6" name="Text Placeholder 2"/>
          <p:cNvSpPr>
            <a:spLocks noGrp="1"/>
          </p:cNvSpPr>
          <p:nvPr>
            <p:ph idx="1"/>
          </p:nvPr>
        </p:nvSpPr>
        <p:spPr bwMode="auto">
          <a:xfrm>
            <a:off x="3276600" y="1219199"/>
            <a:ext cx="5867400" cy="53396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a:defRPr sz="2800"/>
            </a:lvl1pPr>
            <a:lvl2pPr>
              <a:defRPr sz="2400"/>
            </a:lvl2pPr>
            <a:lvl3pPr>
              <a:defRPr sz="2000"/>
            </a:lvl3pPr>
            <a:lvl4pPr>
              <a:defRPr sz="1800"/>
            </a:lvl4pPr>
            <a:lvl5pPr marL="2057400" indent="-228600">
              <a:buFont typeface="Arial" pitchFamily="34" charset="0"/>
              <a:buChar cha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2"/>
          <p:cNvPicPr>
            <a:picLocks noChangeAspect="1" noChangeArrowheads="1"/>
          </p:cNvPicPr>
          <p:nvPr userDrawn="1"/>
        </p:nvPicPr>
        <p:blipFill>
          <a:blip r:embed="rId2">
            <a:clrChange>
              <a:clrFrom>
                <a:srgbClr val="FFFFFF"/>
              </a:clrFrom>
              <a:clrTo>
                <a:srgbClr val="FFFFFF">
                  <a:alpha val="0"/>
                </a:srgbClr>
              </a:clrTo>
            </a:clrChange>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8246" y="1352550"/>
            <a:ext cx="2381250" cy="2381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9601252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4" name="Slide Number Placeholder 5"/>
          <p:cNvSpPr>
            <a:spLocks noGrp="1"/>
          </p:cNvSpPr>
          <p:nvPr>
            <p:ph type="sldNum" sz="quarter" idx="10"/>
          </p:nvPr>
        </p:nvSpPr>
        <p:spPr/>
        <p:txBody>
          <a:bodyPr/>
          <a:lstStyle>
            <a:lvl1pPr>
              <a:defRPr/>
            </a:lvl1pPr>
          </a:lstStyle>
          <a:p>
            <a:fld id="{FB124A42-3BFC-4002-A422-5D3896DD5E41}" type="slidenum">
              <a:rPr lang="en-US" smtClean="0"/>
              <a:pPr/>
              <a:t>‹#›</a:t>
            </a:fld>
            <a:endParaRPr lang="en-US" dirty="0"/>
          </a:p>
        </p:txBody>
      </p:sp>
      <p:sp>
        <p:nvSpPr>
          <p:cNvPr id="8" name="Title Placeholder 1"/>
          <p:cNvSpPr>
            <a:spLocks noGrp="1"/>
          </p:cNvSpPr>
          <p:nvPr>
            <p:ph type="title" hasCustomPrompt="1"/>
          </p:nvPr>
        </p:nvSpPr>
        <p:spPr bwMode="auto">
          <a:xfrm>
            <a:off x="0" y="381000"/>
            <a:ext cx="9144000" cy="685800"/>
          </a:xfrm>
          <a:prstGeom prst="rect">
            <a:avLst/>
          </a:prstGeom>
          <a:noFill/>
          <a:ln w="9525">
            <a:noFill/>
            <a:miter lim="800000"/>
            <a:headEnd/>
            <a:tailEnd/>
          </a:ln>
        </p:spPr>
        <p:txBody>
          <a:bodyPr vert="horz" wrap="square" lIns="182880" tIns="45720" rIns="91440" bIns="45720" numCol="1" anchor="ctr" anchorCtr="0" compatLnSpc="1">
            <a:prstTxWarp prst="textNoShape">
              <a:avLst/>
            </a:prstTxWarp>
          </a:bodyPr>
          <a:lstStyle>
            <a:lvl1pPr>
              <a:defRPr>
                <a:solidFill>
                  <a:srgbClr val="8C4306"/>
                </a:solidFill>
              </a:defRPr>
            </a:lvl1pPr>
          </a:lstStyle>
          <a:p>
            <a:pPr lvl="0"/>
            <a:r>
              <a:rPr lang="en-US" dirty="0" smtClean="0"/>
              <a:t>[Add title here and subtitle below]</a:t>
            </a:r>
          </a:p>
        </p:txBody>
      </p:sp>
      <p:sp>
        <p:nvSpPr>
          <p:cNvPr id="10" name="Content Placeholder 2"/>
          <p:cNvSpPr>
            <a:spLocks noGrp="1"/>
          </p:cNvSpPr>
          <p:nvPr>
            <p:ph idx="1" hasCustomPrompt="1"/>
          </p:nvPr>
        </p:nvSpPr>
        <p:spPr>
          <a:xfrm>
            <a:off x="152400" y="1600200"/>
            <a:ext cx="8991600" cy="4953000"/>
          </a:xfrm>
        </p:spPr>
        <p:txBody>
          <a:bodyPr>
            <a:normAutofit/>
          </a:bodyPr>
          <a:lstStyle>
            <a:lvl1pPr marL="365760" indent="-365760">
              <a:buFont typeface="Calibri" pitchFamily="34" charset="0"/>
              <a:buChar char="●"/>
              <a:defRPr sz="3200" baseline="0">
                <a:solidFill>
                  <a:schemeClr val="tx1"/>
                </a:solidFill>
              </a:defRPr>
            </a:lvl1pPr>
            <a:lvl2pPr>
              <a:buFont typeface="Calibri" pitchFamily="34" charset="0"/>
              <a:buChar char="◌"/>
              <a:defRPr sz="2800">
                <a:solidFill>
                  <a:schemeClr val="tx1"/>
                </a:solidFill>
              </a:defRPr>
            </a:lvl2pPr>
            <a:lvl3pPr marL="1143000" indent="-228600">
              <a:buFont typeface="Calibri" pitchFamily="34" charset="0"/>
              <a:buChar char="–"/>
              <a:defRPr sz="2400">
                <a:solidFill>
                  <a:schemeClr val="tx1"/>
                </a:solidFill>
              </a:defRPr>
            </a:lvl3pPr>
            <a:lvl4pPr marL="1600200" indent="-228600">
              <a:buFont typeface="Wingdings" pitchFamily="2" charset="2"/>
              <a:buChar char="§"/>
              <a:defRPr sz="2000">
                <a:solidFill>
                  <a:schemeClr val="tx1"/>
                </a:solidFill>
              </a:defRPr>
            </a:lvl4pPr>
            <a:lvl5pPr marL="2057400" indent="-228600">
              <a:buFont typeface="Arial" pitchFamily="34" charset="0"/>
              <a:buChar char="•"/>
              <a:defRPr sz="2000">
                <a:solidFill>
                  <a:schemeClr val="tx1"/>
                </a:solidFill>
              </a:defRPr>
            </a:lvl5pPr>
          </a:lstStyle>
          <a:p>
            <a:pPr lvl="0"/>
            <a:r>
              <a:rPr lang="en-US" dirty="0" smtClean="0"/>
              <a:t>[Click to add text or select an icon below]</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
          <p:cNvSpPr>
            <a:spLocks noGrp="1"/>
          </p:cNvSpPr>
          <p:nvPr>
            <p:ph type="body" idx="11" hasCustomPrompt="1"/>
          </p:nvPr>
        </p:nvSpPr>
        <p:spPr>
          <a:xfrm>
            <a:off x="0" y="1134980"/>
            <a:ext cx="9144000" cy="353265"/>
          </a:xfrm>
          <a:gradFill flip="none" rotWithShape="1">
            <a:gsLst>
              <a:gs pos="95000">
                <a:schemeClr val="accent6">
                  <a:lumMod val="75000"/>
                </a:schemeClr>
              </a:gs>
              <a:gs pos="72000">
                <a:srgbClr val="984807"/>
              </a:gs>
              <a:gs pos="21000">
                <a:schemeClr val="accent6">
                  <a:lumMod val="46000"/>
                </a:schemeClr>
              </a:gs>
              <a:gs pos="16000">
                <a:schemeClr val="accent6">
                  <a:lumMod val="67000"/>
                </a:schemeClr>
              </a:gs>
              <a:gs pos="55650">
                <a:schemeClr val="accent6">
                  <a:lumMod val="71000"/>
                </a:schemeClr>
              </a:gs>
              <a:gs pos="11300">
                <a:srgbClr val="984807"/>
              </a:gs>
              <a:gs pos="0">
                <a:schemeClr val="accent6">
                  <a:lumMod val="50000"/>
                  <a:alpha val="62000"/>
                </a:schemeClr>
              </a:gs>
              <a:gs pos="100000">
                <a:schemeClr val="accent6">
                  <a:lumMod val="50000"/>
                  <a:alpha val="0"/>
                </a:schemeClr>
              </a:gs>
            </a:gsLst>
            <a:lin ang="13500000" scaled="1"/>
            <a:tileRect/>
          </a:gradFill>
          <a:ln>
            <a:solidFill>
              <a:schemeClr val="accent6">
                <a:lumMod val="50000"/>
              </a:schemeClr>
            </a:solidFill>
          </a:ln>
        </p:spPr>
        <p:txBody>
          <a:bodyPr lIns="182880" anchor="t" anchorCtr="0"/>
          <a:lstStyle>
            <a:lvl1pPr marL="0" indent="0">
              <a:buNone/>
              <a:defRPr sz="1800" b="1" baseline="0">
                <a:solidFill>
                  <a:schemeClr val="bg1"/>
                </a:solidFill>
                <a:latin typeface="Arial Black" panose="020B0A04020102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[Subtitle - Additional details or leave blank]</a:t>
            </a:r>
          </a:p>
        </p:txBody>
      </p:sp>
      <p:cxnSp>
        <p:nvCxnSpPr>
          <p:cNvPr id="7" name="Straight Connector 6"/>
          <p:cNvCxnSpPr/>
          <p:nvPr userDrawn="1"/>
        </p:nvCxnSpPr>
        <p:spPr>
          <a:xfrm>
            <a:off x="0" y="1488245"/>
            <a:ext cx="9144000" cy="0"/>
          </a:xfrm>
          <a:prstGeom prst="line">
            <a:avLst/>
          </a:prstGeom>
          <a:ln w="190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No Title - All Text">
    <p:spTree>
      <p:nvGrpSpPr>
        <p:cNvPr id="1" name=""/>
        <p:cNvGrpSpPr/>
        <p:nvPr/>
      </p:nvGrpSpPr>
      <p:grpSpPr>
        <a:xfrm>
          <a:off x="0" y="0"/>
          <a:ext cx="0" cy="0"/>
          <a:chOff x="0" y="0"/>
          <a:chExt cx="0" cy="0"/>
        </a:xfrm>
      </p:grpSpPr>
      <p:sp>
        <p:nvSpPr>
          <p:cNvPr id="7" name="Rectangle 6"/>
          <p:cNvSpPr/>
          <p:nvPr userDrawn="1"/>
        </p:nvSpPr>
        <p:spPr>
          <a:xfrm flipH="1">
            <a:off x="0" y="304800"/>
            <a:ext cx="9144000" cy="624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Slide Number Placeholder 5"/>
          <p:cNvSpPr>
            <a:spLocks noGrp="1"/>
          </p:cNvSpPr>
          <p:nvPr>
            <p:ph type="sldNum" sz="quarter" idx="10"/>
          </p:nvPr>
        </p:nvSpPr>
        <p:spPr>
          <a:xfrm>
            <a:off x="8229600" y="6559971"/>
            <a:ext cx="762000" cy="263525"/>
          </a:xfrm>
        </p:spPr>
        <p:txBody>
          <a:bodyPr/>
          <a:lstStyle>
            <a:lvl1pPr>
              <a:defRPr/>
            </a:lvl1pPr>
          </a:lstStyle>
          <a:p>
            <a:fld id="{FB124A42-3BFC-4002-A422-5D3896DD5E41}" type="slidenum">
              <a:rPr lang="en-US" smtClean="0"/>
              <a:pPr/>
              <a:t>‹#›</a:t>
            </a:fld>
            <a:endParaRPr lang="en-US" dirty="0"/>
          </a:p>
        </p:txBody>
      </p:sp>
      <p:sp>
        <p:nvSpPr>
          <p:cNvPr id="6" name="Text Placeholder 2"/>
          <p:cNvSpPr>
            <a:spLocks noGrp="1"/>
          </p:cNvSpPr>
          <p:nvPr>
            <p:ph idx="1"/>
          </p:nvPr>
        </p:nvSpPr>
        <p:spPr bwMode="auto">
          <a:xfrm>
            <a:off x="152400" y="304801"/>
            <a:ext cx="8991600" cy="6254048"/>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5pPr marL="2057400" indent="-228600">
              <a:buFont typeface="Arial" pitchFamily="34" charset="0"/>
              <a:buChar cha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51495876"/>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228600" y="1295400"/>
            <a:ext cx="4267200" cy="5029200"/>
          </a:xfrm>
        </p:spPr>
        <p:txBody>
          <a:bodyPr>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add text or select an icon below]</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hasCustomPrompt="1"/>
          </p:nvPr>
        </p:nvSpPr>
        <p:spPr>
          <a:xfrm>
            <a:off x="4876800" y="1295400"/>
            <a:ext cx="4267200" cy="5029200"/>
          </a:xfrm>
        </p:spPr>
        <p:txBody>
          <a:bodyPr>
            <a:normAutofit/>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add text or select an icon below]</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Slide Number Placeholder 5"/>
          <p:cNvSpPr>
            <a:spLocks noGrp="1"/>
          </p:cNvSpPr>
          <p:nvPr>
            <p:ph type="sldNum" sz="quarter" idx="10"/>
          </p:nvPr>
        </p:nvSpPr>
        <p:spPr/>
        <p:txBody>
          <a:bodyPr/>
          <a:lstStyle>
            <a:lvl1pPr>
              <a:defRPr/>
            </a:lvl1pPr>
          </a:lstStyle>
          <a:p>
            <a:fld id="{FB124A42-3BFC-4002-A422-5D3896DD5E41}" type="slidenum">
              <a:rPr lang="en-US" smtClean="0"/>
              <a:pPr/>
              <a:t>‹#›</a:t>
            </a:fld>
            <a:endParaRPr lang="en-US" dirty="0"/>
          </a:p>
        </p:txBody>
      </p:sp>
      <p:sp>
        <p:nvSpPr>
          <p:cNvPr id="7" name="Title Placeholder 1"/>
          <p:cNvSpPr>
            <a:spLocks noGrp="1"/>
          </p:cNvSpPr>
          <p:nvPr>
            <p:ph type="title"/>
          </p:nvPr>
        </p:nvSpPr>
        <p:spPr bwMode="auto">
          <a:xfrm>
            <a:off x="0" y="381000"/>
            <a:ext cx="9144000" cy="685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a:solidFill>
                  <a:srgbClr val="8C4306"/>
                </a:solidFill>
              </a:defRPr>
            </a:lvl1pPr>
          </a:lstStyle>
          <a:p>
            <a:pPr lvl="0"/>
            <a:r>
              <a:rPr lang="en-US" smtClean="0"/>
              <a:t>Click to edit Master title style</a:t>
            </a:r>
            <a:endParaRPr lang="en-US" dirty="0" smtClean="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3"/>
          <p:cNvSpPr>
            <a:spLocks noChangeArrowheads="1"/>
          </p:cNvSpPr>
          <p:nvPr/>
        </p:nvSpPr>
        <p:spPr bwMode="auto">
          <a:xfrm>
            <a:off x="0" y="6532562"/>
            <a:ext cx="9144000" cy="325438"/>
          </a:xfrm>
          <a:prstGeom prst="rect">
            <a:avLst/>
          </a:prstGeom>
          <a:gradFill flip="none" rotWithShape="1">
            <a:gsLst>
              <a:gs pos="14000">
                <a:schemeClr val="accent6"/>
              </a:gs>
              <a:gs pos="20000">
                <a:schemeClr val="accent6">
                  <a:lumMod val="75000"/>
                </a:schemeClr>
              </a:gs>
              <a:gs pos="33000">
                <a:schemeClr val="accent6">
                  <a:lumMod val="60000"/>
                </a:schemeClr>
              </a:gs>
              <a:gs pos="56000">
                <a:schemeClr val="accent6">
                  <a:lumMod val="74000"/>
                </a:schemeClr>
              </a:gs>
              <a:gs pos="78000">
                <a:schemeClr val="accent6">
                  <a:lumMod val="75000"/>
                </a:schemeClr>
              </a:gs>
              <a:gs pos="92000">
                <a:schemeClr val="accent6">
                  <a:lumMod val="75000"/>
                </a:schemeClr>
              </a:gs>
              <a:gs pos="100000">
                <a:schemeClr val="accent6">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lang="en-US" b="1" kern="1200">
              <a:solidFill>
                <a:schemeClr val="lt1"/>
              </a:solidFill>
              <a:latin typeface="+mn-lt"/>
              <a:ea typeface="+mn-ea"/>
              <a:cs typeface="+mn-cs"/>
            </a:endParaRPr>
          </a:p>
        </p:txBody>
      </p:sp>
      <p:sp>
        <p:nvSpPr>
          <p:cNvPr id="1027" name="Title Placeholder 1"/>
          <p:cNvSpPr>
            <a:spLocks noGrp="1"/>
          </p:cNvSpPr>
          <p:nvPr>
            <p:ph type="title"/>
          </p:nvPr>
        </p:nvSpPr>
        <p:spPr bwMode="auto">
          <a:xfrm>
            <a:off x="0" y="402600"/>
            <a:ext cx="9144000" cy="685800"/>
          </a:xfrm>
          <a:prstGeom prst="rect">
            <a:avLst/>
          </a:prstGeom>
          <a:noFill/>
          <a:ln w="9525">
            <a:noFill/>
            <a:miter lim="800000"/>
            <a:headEnd/>
            <a:tailEnd/>
          </a:ln>
        </p:spPr>
        <p:txBody>
          <a:bodyPr vert="horz" wrap="square" lIns="182880" tIns="45720" rIns="91440" bIns="45720" numCol="1" anchor="ctr" anchorCtr="0" compatLnSpc="1">
            <a:prstTxWarp prst="textNoShape">
              <a:avLst/>
            </a:prstTxWarp>
            <a:normAutofit/>
          </a:bodyPr>
          <a:lstStyle/>
          <a:p>
            <a:pPr lvl="0"/>
            <a:r>
              <a:rPr lang="en-US" dirty="0" smtClean="0"/>
              <a:t>Click to edit Master title style</a:t>
            </a:r>
          </a:p>
        </p:txBody>
      </p:sp>
      <p:sp>
        <p:nvSpPr>
          <p:cNvPr id="1028" name="Text Placeholder 2"/>
          <p:cNvSpPr>
            <a:spLocks noGrp="1"/>
          </p:cNvSpPr>
          <p:nvPr>
            <p:ph type="body" idx="1"/>
          </p:nvPr>
        </p:nvSpPr>
        <p:spPr bwMode="auto">
          <a:xfrm>
            <a:off x="152400" y="1219199"/>
            <a:ext cx="8991600" cy="53396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7" name="Straight Connector 6"/>
          <p:cNvCxnSpPr/>
          <p:nvPr/>
        </p:nvCxnSpPr>
        <p:spPr bwMode="auto">
          <a:xfrm>
            <a:off x="0" y="1117122"/>
            <a:ext cx="9144000" cy="1588"/>
          </a:xfrm>
          <a:prstGeom prst="line">
            <a:avLst/>
          </a:prstGeom>
          <a:ln w="38100">
            <a:solidFill>
              <a:schemeClr val="accent6">
                <a:lumMod val="50000"/>
              </a:schemeClr>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2133600" y="8626"/>
            <a:ext cx="7010400" cy="600974"/>
          </a:xfrm>
          <a:prstGeom prst="rect">
            <a:avLst/>
          </a:prstGeom>
          <a:noFill/>
        </p:spPr>
        <p:txBody>
          <a:bodyPr wrap="square" lIns="91440" rIns="274320" rtlCol="0" anchor="ctr" anchorCtr="0">
            <a:noAutofit/>
          </a:bodyPr>
          <a:lstStyle/>
          <a:p>
            <a:pPr algn="r"/>
            <a:endParaRPr lang="en-US" sz="1800" b="1" i="0" spc="0" baseline="0" dirty="0">
              <a:solidFill>
                <a:schemeClr val="bg1"/>
              </a:solidFill>
              <a:latin typeface="Arial" pitchFamily="34" charset="0"/>
              <a:ea typeface="Tahoma" pitchFamily="34" charset="0"/>
              <a:cs typeface="Arial" pitchFamily="34" charset="0"/>
            </a:endParaRPr>
          </a:p>
        </p:txBody>
      </p:sp>
      <p:sp>
        <p:nvSpPr>
          <p:cNvPr id="9" name="Slide Number Placeholder 5"/>
          <p:cNvSpPr>
            <a:spLocks noGrp="1"/>
          </p:cNvSpPr>
          <p:nvPr>
            <p:ph type="sldNum" sz="quarter" idx="4"/>
          </p:nvPr>
        </p:nvSpPr>
        <p:spPr>
          <a:xfrm>
            <a:off x="8229600" y="6559971"/>
            <a:ext cx="762000" cy="263525"/>
          </a:xfrm>
          <a:prstGeom prst="rect">
            <a:avLst/>
          </a:prstGeom>
        </p:spPr>
        <p:txBody>
          <a:bodyPr anchor="ctr" anchorCtr="0"/>
          <a:lstStyle>
            <a:lvl1pPr algn="ctr" fontAlgn="auto">
              <a:spcBef>
                <a:spcPts val="0"/>
              </a:spcBef>
              <a:spcAft>
                <a:spcPts val="0"/>
              </a:spcAft>
              <a:defRPr lang="en-US" sz="1100" b="1" kern="1200" smtClean="0">
                <a:solidFill>
                  <a:schemeClr val="bg1"/>
                </a:solidFill>
                <a:latin typeface="Century Gothic" pitchFamily="34" charset="0"/>
                <a:ea typeface="+mn-ea"/>
                <a:cs typeface="+mn-cs"/>
              </a:defRPr>
            </a:lvl1pPr>
          </a:lstStyle>
          <a:p>
            <a:fld id="{FB124A42-3BFC-4002-A422-5D3896DD5E41}" type="slidenum">
              <a:rPr lang="en-US" smtClean="0"/>
              <a:pPr/>
              <a:t>‹#›</a:t>
            </a:fld>
            <a:endParaRPr lang="en-US" dirty="0"/>
          </a:p>
        </p:txBody>
      </p:sp>
      <p:sp>
        <p:nvSpPr>
          <p:cNvPr id="14" name="TextBox 13"/>
          <p:cNvSpPr txBox="1"/>
          <p:nvPr/>
        </p:nvSpPr>
        <p:spPr>
          <a:xfrm>
            <a:off x="1295400" y="6570207"/>
            <a:ext cx="6781800" cy="261610"/>
          </a:xfrm>
          <a:prstGeom prst="rect">
            <a:avLst/>
          </a:prstGeom>
          <a:noFill/>
        </p:spPr>
        <p:txBody>
          <a:bodyPr wrap="square" rtlCol="0">
            <a:spAutoFit/>
          </a:bodyPr>
          <a:lstStyle/>
          <a:p>
            <a:pPr marL="182880" algn="ctr"/>
            <a:r>
              <a:rPr lang="en-US" sz="1050" b="1" dirty="0" smtClean="0">
                <a:solidFill>
                  <a:schemeClr val="bg1"/>
                </a:solidFill>
                <a:latin typeface="Century Gothic" pitchFamily="34" charset="0"/>
              </a:rPr>
              <a:t>MIS 6311-501 Cyber Security Fundamentals</a:t>
            </a:r>
          </a:p>
        </p:txBody>
      </p:sp>
      <p:sp>
        <p:nvSpPr>
          <p:cNvPr id="15" name="Rectangle 3"/>
          <p:cNvSpPr>
            <a:spLocks noChangeArrowheads="1"/>
          </p:cNvSpPr>
          <p:nvPr/>
        </p:nvSpPr>
        <p:spPr bwMode="auto">
          <a:xfrm>
            <a:off x="0" y="0"/>
            <a:ext cx="9144000" cy="325438"/>
          </a:xfrm>
          <a:prstGeom prst="rect">
            <a:avLst/>
          </a:prstGeom>
          <a:gradFill flip="none" rotWithShape="1">
            <a:gsLst>
              <a:gs pos="14000">
                <a:schemeClr val="accent6">
                  <a:lumMod val="51000"/>
                </a:schemeClr>
              </a:gs>
              <a:gs pos="21000">
                <a:schemeClr val="accent6">
                  <a:lumMod val="60000"/>
                </a:schemeClr>
              </a:gs>
              <a:gs pos="33000">
                <a:schemeClr val="accent6">
                  <a:lumMod val="66000"/>
                </a:schemeClr>
              </a:gs>
              <a:gs pos="55000">
                <a:schemeClr val="accent6">
                  <a:lumMod val="56000"/>
                </a:schemeClr>
              </a:gs>
              <a:gs pos="75000">
                <a:schemeClr val="accent6">
                  <a:lumMod val="67000"/>
                </a:schemeClr>
              </a:gs>
              <a:gs pos="89000">
                <a:schemeClr val="accent6">
                  <a:lumMod val="59000"/>
                </a:schemeClr>
              </a:gs>
              <a:gs pos="100000">
                <a:schemeClr val="accent6">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R="0" lvl="0" indent="0" algn="ctr" fontAlgn="base">
              <a:lnSpc>
                <a:spcPct val="100000"/>
              </a:lnSpc>
              <a:spcBef>
                <a:spcPct val="0"/>
              </a:spcBef>
              <a:spcAft>
                <a:spcPct val="0"/>
              </a:spcAft>
              <a:buClrTx/>
              <a:buSzTx/>
              <a:buFontTx/>
              <a:buNone/>
              <a:tabLst/>
            </a:pPr>
            <a:endParaRPr lang="en-US" b="1"/>
          </a:p>
        </p:txBody>
      </p:sp>
      <p:cxnSp>
        <p:nvCxnSpPr>
          <p:cNvPr id="4" name="Straight Connector 3"/>
          <p:cNvCxnSpPr/>
          <p:nvPr/>
        </p:nvCxnSpPr>
        <p:spPr>
          <a:xfrm>
            <a:off x="0" y="6532562"/>
            <a:ext cx="9144000" cy="0"/>
          </a:xfrm>
          <a:prstGeom prst="line">
            <a:avLst/>
          </a:prstGeom>
          <a:ln w="190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0" y="337456"/>
            <a:ext cx="9144000" cy="0"/>
          </a:xfrm>
          <a:prstGeom prst="line">
            <a:avLst/>
          </a:prstGeom>
          <a:ln w="1905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p:cNvPicPr>
            <a:picLocks noChangeAspect="1" noChangeArrowheads="1"/>
          </p:cNvPicPr>
          <p:nvPr/>
        </p:nvPicPr>
        <p:blipFill rotWithShape="1">
          <a:blip r:embed="rId21" cstate="screen">
            <a:extLst>
              <a:ext uri="{28A0092B-C50C-407E-A947-70E740481C1C}">
                <a14:useLocalDpi xmlns:a14="http://schemas.microsoft.com/office/drawing/2010/main"/>
              </a:ext>
            </a:extLst>
          </a:blip>
          <a:srcRect/>
          <a:stretch/>
        </p:blipFill>
        <p:spPr bwMode="auto">
          <a:xfrm>
            <a:off x="7427613" y="0"/>
            <a:ext cx="1716387" cy="524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677" r:id="rId1"/>
    <p:sldLayoutId id="2147483678" r:id="rId2"/>
    <p:sldLayoutId id="2147483683" r:id="rId3"/>
    <p:sldLayoutId id="2147483684" r:id="rId4"/>
    <p:sldLayoutId id="2147483697" r:id="rId5"/>
    <p:sldLayoutId id="2147483698" r:id="rId6"/>
    <p:sldLayoutId id="2147483679" r:id="rId7"/>
    <p:sldLayoutId id="2147483695" r:id="rId8"/>
    <p:sldLayoutId id="2147483681" r:id="rId9"/>
    <p:sldLayoutId id="2147483682" r:id="rId10"/>
    <p:sldLayoutId id="2147483680" r:id="rId11"/>
    <p:sldLayoutId id="2147483696" r:id="rId12"/>
    <p:sldLayoutId id="2147483685" r:id="rId13"/>
    <p:sldLayoutId id="2147483686" r:id="rId14"/>
    <p:sldLayoutId id="2147483687" r:id="rId15"/>
    <p:sldLayoutId id="2147483688" r:id="rId16"/>
    <p:sldLayoutId id="2147483689" r:id="rId17"/>
    <p:sldLayoutId id="2147483700" r:id="rId18"/>
    <p:sldLayoutId id="2147483701" r:id="rId19"/>
  </p:sldLayoutIdLst>
  <p:timing>
    <p:tnLst>
      <p:par>
        <p:cTn id="1" dur="indefinite" restart="never" nodeType="tmRoot"/>
      </p:par>
    </p:tnLst>
  </p:timing>
  <p:hf hdr="0" ftr="0" dt="0"/>
  <p:txStyles>
    <p:titleStyle>
      <a:lvl1pPr algn="l" rtl="0" eaLnBrk="1" fontAlgn="base" hangingPunct="1">
        <a:lnSpc>
          <a:spcPct val="90000"/>
        </a:lnSpc>
        <a:spcBef>
          <a:spcPct val="0"/>
        </a:spcBef>
        <a:spcAft>
          <a:spcPct val="0"/>
        </a:spcAft>
        <a:defRPr lang="en-US" sz="3600" b="1" kern="1200" baseline="0" dirty="0">
          <a:solidFill>
            <a:srgbClr val="8C4306"/>
          </a:solidFill>
          <a:latin typeface="Arial" pitchFamily="34" charset="0"/>
          <a:ea typeface="+mj-ea"/>
          <a:cs typeface="Arial" pitchFamily="34" charset="0"/>
        </a:defRPr>
      </a:lvl1pPr>
      <a:lvl2pPr algn="l" rtl="0" eaLnBrk="1" fontAlgn="base" hangingPunct="1">
        <a:spcBef>
          <a:spcPct val="0"/>
        </a:spcBef>
        <a:spcAft>
          <a:spcPct val="0"/>
        </a:spcAft>
        <a:defRPr sz="4400" b="1">
          <a:solidFill>
            <a:schemeClr val="tx1"/>
          </a:solidFill>
          <a:latin typeface="Calibri" pitchFamily="34" charset="0"/>
        </a:defRPr>
      </a:lvl2pPr>
      <a:lvl3pPr algn="l" rtl="0" eaLnBrk="1" fontAlgn="base" hangingPunct="1">
        <a:spcBef>
          <a:spcPct val="0"/>
        </a:spcBef>
        <a:spcAft>
          <a:spcPct val="0"/>
        </a:spcAft>
        <a:defRPr sz="4400" b="1">
          <a:solidFill>
            <a:schemeClr val="tx1"/>
          </a:solidFill>
          <a:latin typeface="Calibri" pitchFamily="34" charset="0"/>
        </a:defRPr>
      </a:lvl3pPr>
      <a:lvl4pPr algn="l" rtl="0" eaLnBrk="1" fontAlgn="base" hangingPunct="1">
        <a:spcBef>
          <a:spcPct val="0"/>
        </a:spcBef>
        <a:spcAft>
          <a:spcPct val="0"/>
        </a:spcAft>
        <a:defRPr sz="4400" b="1">
          <a:solidFill>
            <a:schemeClr val="tx1"/>
          </a:solidFill>
          <a:latin typeface="Calibri" pitchFamily="34" charset="0"/>
        </a:defRPr>
      </a:lvl4pPr>
      <a:lvl5pPr algn="l" rtl="0" eaLnBrk="1" fontAlgn="base" hangingPunct="1">
        <a:spcBef>
          <a:spcPct val="0"/>
        </a:spcBef>
        <a:spcAft>
          <a:spcPct val="0"/>
        </a:spcAft>
        <a:defRPr sz="4400" b="1">
          <a:solidFill>
            <a:schemeClr val="tx1"/>
          </a:solidFill>
          <a:latin typeface="Calibri" pitchFamily="34" charset="0"/>
        </a:defRPr>
      </a:lvl5pPr>
      <a:lvl6pPr marL="457200" algn="l" rtl="0" eaLnBrk="1" fontAlgn="base" hangingPunct="1">
        <a:spcBef>
          <a:spcPct val="0"/>
        </a:spcBef>
        <a:spcAft>
          <a:spcPct val="0"/>
        </a:spcAft>
        <a:defRPr sz="4400" b="1">
          <a:solidFill>
            <a:schemeClr val="tx2"/>
          </a:solidFill>
          <a:latin typeface="Calibri" pitchFamily="34" charset="0"/>
        </a:defRPr>
      </a:lvl6pPr>
      <a:lvl7pPr marL="914400" algn="l" rtl="0" eaLnBrk="1" fontAlgn="base" hangingPunct="1">
        <a:spcBef>
          <a:spcPct val="0"/>
        </a:spcBef>
        <a:spcAft>
          <a:spcPct val="0"/>
        </a:spcAft>
        <a:defRPr sz="4400" b="1">
          <a:solidFill>
            <a:schemeClr val="tx2"/>
          </a:solidFill>
          <a:latin typeface="Calibri" pitchFamily="34" charset="0"/>
        </a:defRPr>
      </a:lvl7pPr>
      <a:lvl8pPr marL="1371600" algn="l" rtl="0" eaLnBrk="1" fontAlgn="base" hangingPunct="1">
        <a:spcBef>
          <a:spcPct val="0"/>
        </a:spcBef>
        <a:spcAft>
          <a:spcPct val="0"/>
        </a:spcAft>
        <a:defRPr sz="4400" b="1">
          <a:solidFill>
            <a:schemeClr val="tx2"/>
          </a:solidFill>
          <a:latin typeface="Calibri" pitchFamily="34" charset="0"/>
        </a:defRPr>
      </a:lvl8pPr>
      <a:lvl9pPr marL="1828800" algn="l" rtl="0" eaLnBrk="1" fontAlgn="base" hangingPunct="1">
        <a:spcBef>
          <a:spcPct val="0"/>
        </a:spcBef>
        <a:spcAft>
          <a:spcPct val="0"/>
        </a:spcAft>
        <a:defRPr sz="4400" b="1">
          <a:solidFill>
            <a:schemeClr val="tx2"/>
          </a:solidFill>
          <a:latin typeface="Calibri" pitchFamily="34" charset="0"/>
        </a:defRPr>
      </a:lvl9pPr>
    </p:titleStyle>
    <p:bodyStyle>
      <a:lvl1pPr marL="365760" indent="-365760" algn="l" rtl="0" eaLnBrk="1" fontAlgn="base" hangingPunct="1">
        <a:spcBef>
          <a:spcPct val="20000"/>
        </a:spcBef>
        <a:spcAft>
          <a:spcPct val="0"/>
        </a:spcAft>
        <a:buFont typeface="Calibri" pitchFamily="34"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Calibri"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Wingdings" pitchFamily="2" charset="2"/>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Calibri"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www.cloudauditcontrols.com/" TargetMode="External"/><Relationship Id="rId3" Type="http://schemas.openxmlformats.org/officeDocument/2006/relationships/hyperlink" Target="https://elearning.utdallas.edu/" TargetMode="External"/><Relationship Id="rId7" Type="http://schemas.openxmlformats.org/officeDocument/2006/relationships/hyperlink" Target="http://www.linkedin.com/in/ChristopherDavis"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mailto:davischr2@gmail.com" TargetMode="External"/><Relationship Id="rId5" Type="http://schemas.openxmlformats.org/officeDocument/2006/relationships/hyperlink" Target="mailto:cmd140430@utdallas.edu" TargetMode="External"/><Relationship Id="rId4" Type="http://schemas.openxmlformats.org/officeDocument/2006/relationships/hyperlink" Target="https://goo.gl/9AFyo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cse-cst.gc.ca/en/system/files/pdf_documents/itsg33-overview-apercu-eng_0.pdf" TargetMode="External"/><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3" Type="http://schemas.openxmlformats.org/officeDocument/2006/relationships/hyperlink" Target="https://elearning.utdallas.edu/" TargetMode="External"/><Relationship Id="rId2" Type="http://schemas.openxmlformats.org/officeDocument/2006/relationships/hyperlink" Target="mailto:cmd140430@utdallas.edu" TargetMode="External"/><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Session </a:t>
            </a:r>
            <a:r>
              <a:rPr lang="en-US" dirty="0" smtClean="0"/>
              <a:t>09 </a:t>
            </a:r>
            <a:r>
              <a:rPr lang="en-US" dirty="0"/>
              <a:t>– </a:t>
            </a:r>
            <a:r>
              <a:rPr lang="en-US" dirty="0" smtClean="0"/>
              <a:t>Continuity</a:t>
            </a:r>
            <a:endParaRPr lang="en-US" dirty="0"/>
          </a:p>
        </p:txBody>
      </p:sp>
      <p:sp>
        <p:nvSpPr>
          <p:cNvPr id="7" name="Subtitle 6"/>
          <p:cNvSpPr>
            <a:spLocks noGrp="1"/>
          </p:cNvSpPr>
          <p:nvPr>
            <p:ph type="subTitle" idx="1"/>
          </p:nvPr>
        </p:nvSpPr>
        <p:spPr/>
        <p:txBody>
          <a:bodyPr/>
          <a:lstStyle/>
          <a:p>
            <a:r>
              <a:rPr lang="en-US" smtClean="0"/>
              <a:t>MIS 6311-501 Cyber Security Fundamentals</a:t>
            </a:r>
          </a:p>
          <a:p>
            <a:r>
              <a:rPr lang="en-US" smtClean="0"/>
              <a:t>Chris Davis</a:t>
            </a:r>
            <a:endParaRPr lang="en-US" dirty="0"/>
          </a:p>
        </p:txBody>
      </p:sp>
      <p:sp>
        <p:nvSpPr>
          <p:cNvPr id="14" name="Slide Number Placeholder 13"/>
          <p:cNvSpPr>
            <a:spLocks noGrp="1"/>
          </p:cNvSpPr>
          <p:nvPr>
            <p:ph type="sldNum" sz="quarter" idx="4294967295"/>
          </p:nvPr>
        </p:nvSpPr>
        <p:spPr>
          <a:xfrm>
            <a:off x="8534400" y="6511925"/>
            <a:ext cx="609600" cy="263525"/>
          </a:xfrm>
        </p:spPr>
        <p:txBody>
          <a:bodyPr/>
          <a:lstStyle/>
          <a:p>
            <a:fld id="{FB124A42-3BFC-4002-A422-5D3896DD5E41}" type="slidenum">
              <a:rPr lang="en-US" smtClean="0"/>
              <a:pPr/>
              <a:t>1</a:t>
            </a:fld>
            <a:endParaRPr lang="en-US" dirty="0"/>
          </a:p>
        </p:txBody>
      </p:sp>
    </p:spTree>
    <p:extLst>
      <p:ext uri="{BB962C8B-B14F-4D97-AF65-F5344CB8AC3E}">
        <p14:creationId xmlns:p14="http://schemas.microsoft.com/office/powerpoint/2010/main" val="7019220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Chris's View</a:t>
            </a:r>
          </a:p>
        </p:txBody>
      </p:sp>
      <p:sp>
        <p:nvSpPr>
          <p:cNvPr id="2" name="Text Placeholder 1"/>
          <p:cNvSpPr>
            <a:spLocks noGrp="1"/>
          </p:cNvSpPr>
          <p:nvPr>
            <p:ph type="body" idx="1"/>
          </p:nvPr>
        </p:nvSpPr>
        <p:spPr/>
        <p:txBody>
          <a:bodyPr/>
          <a:lstStyle/>
          <a:p>
            <a:endParaRPr lang="en-US"/>
          </a:p>
        </p:txBody>
      </p:sp>
    </p:spTree>
    <p:extLst>
      <p:ext uri="{BB962C8B-B14F-4D97-AF65-F5344CB8AC3E}">
        <p14:creationId xmlns:p14="http://schemas.microsoft.com/office/powerpoint/2010/main" val="38225857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11</a:t>
            </a:fld>
            <a:endParaRPr lang="en-US" dirty="0"/>
          </a:p>
        </p:txBody>
      </p:sp>
      <p:sp>
        <p:nvSpPr>
          <p:cNvPr id="5" name="Title 4"/>
          <p:cNvSpPr>
            <a:spLocks noGrp="1"/>
          </p:cNvSpPr>
          <p:nvPr>
            <p:ph type="title"/>
          </p:nvPr>
        </p:nvSpPr>
        <p:spPr/>
        <p:txBody>
          <a:bodyPr/>
          <a:lstStyle/>
          <a:p>
            <a:r>
              <a:rPr lang="en-US" dirty="0"/>
              <a:t>Today's Materials</a:t>
            </a:r>
          </a:p>
        </p:txBody>
      </p:sp>
      <p:sp>
        <p:nvSpPr>
          <p:cNvPr id="3" name="Text Placeholder 4"/>
          <p:cNvSpPr txBox="1">
            <a:spLocks/>
          </p:cNvSpPr>
          <p:nvPr/>
        </p:nvSpPr>
        <p:spPr bwMode="auto">
          <a:xfrm>
            <a:off x="380999" y="2614613"/>
            <a:ext cx="4419601" cy="1500187"/>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normAutofit/>
          </a:bodyPr>
          <a:lstStyle>
            <a:lvl1pPr marL="274320" indent="0" algn="l" rtl="0" eaLnBrk="1" fontAlgn="base" hangingPunct="1">
              <a:lnSpc>
                <a:spcPct val="80000"/>
              </a:lnSpc>
              <a:spcBef>
                <a:spcPct val="20000"/>
              </a:spcBef>
              <a:spcAft>
                <a:spcPct val="0"/>
              </a:spcAft>
              <a:buFont typeface="Wingdings" pitchFamily="2" charset="2"/>
              <a:buNone/>
              <a:defRPr sz="2800" b="0" kern="1200" baseline="0">
                <a:solidFill>
                  <a:schemeClr val="bg1"/>
                </a:solidFill>
                <a:latin typeface="Arial" pitchFamily="34" charset="0"/>
                <a:ea typeface="+mn-ea"/>
                <a:cs typeface="Arial" pitchFamily="34" charset="0"/>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Calibri" pitchFamily="34"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Wingdings" pitchFamily="2" charset="2"/>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Calibri"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solidFill>
                  <a:schemeClr val="tx1"/>
                </a:solidFill>
              </a:rPr>
              <a:t>Harris, Shon (2012-11-08). </a:t>
            </a:r>
          </a:p>
          <a:p>
            <a:r>
              <a:rPr lang="en-US" sz="2400" dirty="0" smtClean="0">
                <a:solidFill>
                  <a:schemeClr val="tx1"/>
                </a:solidFill>
              </a:rPr>
              <a:t>CISSP All-in-One Exam Guide, 6th Edition. </a:t>
            </a:r>
          </a:p>
          <a:p>
            <a:r>
              <a:rPr lang="en-US" sz="2400" dirty="0" smtClean="0">
                <a:solidFill>
                  <a:schemeClr val="tx1"/>
                </a:solidFill>
              </a:rPr>
              <a:t>McGraw-Hill Education. </a:t>
            </a:r>
            <a:endParaRPr lang="en-US" sz="2400" dirty="0">
              <a:solidFill>
                <a:schemeClr val="tx1"/>
              </a:solidFill>
            </a:endParaRPr>
          </a:p>
        </p:txBody>
      </p:sp>
      <p:pic>
        <p:nvPicPr>
          <p:cNvPr id="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81600" y="2350435"/>
            <a:ext cx="2958625" cy="3745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429270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4665" y="2362200"/>
            <a:ext cx="9144000" cy="1447799"/>
          </a:xfrm>
        </p:spPr>
        <p:txBody>
          <a:bodyPr/>
          <a:lstStyle/>
          <a:p>
            <a:pPr eaLnBrk="1" hangingPunct="1"/>
            <a:r>
              <a:rPr lang="en-US" sz="4400" dirty="0"/>
              <a:t>Chapter </a:t>
            </a:r>
            <a:r>
              <a:rPr lang="en-US" sz="4400" dirty="0" smtClean="0"/>
              <a:t>9: </a:t>
            </a:r>
            <a:r>
              <a:rPr lang="en-US" sz="4400" dirty="0"/>
              <a:t>Business Continuity Planning and Disaster Recovery</a:t>
            </a:r>
            <a:endParaRPr lang="en-US" sz="4400" dirty="0" smtClean="0"/>
          </a:p>
        </p:txBody>
      </p:sp>
      <p:sp>
        <p:nvSpPr>
          <p:cNvPr id="2051" name="Rectangle 3"/>
          <p:cNvSpPr>
            <a:spLocks noGrp="1" noChangeArrowheads="1"/>
          </p:cNvSpPr>
          <p:nvPr>
            <p:ph type="subTitle" idx="1"/>
          </p:nvPr>
        </p:nvSpPr>
        <p:spPr/>
        <p:txBody>
          <a:bodyPr>
            <a:normAutofit/>
          </a:bodyPr>
          <a:lstStyle/>
          <a:p>
            <a:r>
              <a:rPr lang="en-US" sz="1600" dirty="0" smtClean="0"/>
              <a:t>Slides marked Brian E. Brzezicki in the bottom left-hand corner were created and graciously provided by Brian Brzezicki. These are materials he created for his own classes. </a:t>
            </a:r>
          </a:p>
        </p:txBody>
      </p:sp>
      <p:sp>
        <p:nvSpPr>
          <p:cNvPr id="5" name="Rectangle 4"/>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9724694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p:txBody>
          <a:bodyPr/>
          <a:lstStyle/>
          <a:p>
            <a:r>
              <a:rPr lang="en-US" dirty="0" smtClean="0"/>
              <a:t>BCP and DR</a:t>
            </a:r>
          </a:p>
        </p:txBody>
      </p:sp>
      <p:sp>
        <p:nvSpPr>
          <p:cNvPr id="3075" name="Rectangle 3"/>
          <p:cNvSpPr>
            <a:spLocks noGrp="1" noChangeArrowheads="1"/>
          </p:cNvSpPr>
          <p:nvPr>
            <p:ph idx="1"/>
          </p:nvPr>
        </p:nvSpPr>
        <p:spPr/>
        <p:txBody>
          <a:bodyPr/>
          <a:lstStyle/>
          <a:p>
            <a:pPr>
              <a:buNone/>
            </a:pPr>
            <a:r>
              <a:rPr lang="en-US" dirty="0" smtClean="0"/>
              <a:t>An organization is dependant on resources, personnel and tasks performed on a daily bases to be healthy and profitable. Loss or disruption of these resources can be detrimental. Causing great damage or even complete destruction of the business. </a:t>
            </a:r>
          </a:p>
          <a:p>
            <a:r>
              <a:rPr lang="en-US" dirty="0" smtClean="0"/>
              <a:t>Business MUST have a plan to deal with unforeseen events. </a:t>
            </a:r>
          </a:p>
        </p:txBody>
      </p:sp>
      <p:sp>
        <p:nvSpPr>
          <p:cNvPr id="5" name="Rectangle 4"/>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388355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US" dirty="0" smtClean="0"/>
              <a:t>BCP and DR</a:t>
            </a:r>
          </a:p>
        </p:txBody>
      </p:sp>
      <p:sp>
        <p:nvSpPr>
          <p:cNvPr id="4099" name="Rectangle 3"/>
          <p:cNvSpPr>
            <a:spLocks noGrp="1" noChangeArrowheads="1"/>
          </p:cNvSpPr>
          <p:nvPr>
            <p:ph idx="1"/>
          </p:nvPr>
        </p:nvSpPr>
        <p:spPr/>
        <p:txBody>
          <a:bodyPr>
            <a:normAutofit/>
          </a:bodyPr>
          <a:lstStyle/>
          <a:p>
            <a:r>
              <a:rPr lang="en-US" smtClean="0"/>
              <a:t>Business Continuity Planning is a broad approach to ensure that a business can function in the event of disruption of normal data processing operations.</a:t>
            </a:r>
          </a:p>
          <a:p>
            <a:r>
              <a:rPr lang="en-US" smtClean="0"/>
              <a:t>Disaster Recovery Planning is a subset of BCP. The goal of a DRP is to minimize the effects of a disaster and take necessary steps to ensure that the resources, personnel and business processes are able to resume operation in a timely manner.</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1432734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15</a:t>
            </a:fld>
            <a:endParaRPr lang="en-US" dirty="0"/>
          </a:p>
        </p:txBody>
      </p:sp>
      <p:sp>
        <p:nvSpPr>
          <p:cNvPr id="5" name="Title 4"/>
          <p:cNvSpPr>
            <a:spLocks noGrp="1"/>
          </p:cNvSpPr>
          <p:nvPr>
            <p:ph type="title"/>
          </p:nvPr>
        </p:nvSpPr>
        <p:spPr/>
        <p:txBody>
          <a:bodyPr/>
          <a:lstStyle/>
          <a:p>
            <a:r>
              <a:rPr lang="en-US" dirty="0" smtClean="0"/>
              <a:t>BCP vs. DRP</a:t>
            </a: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5224" y="1295401"/>
            <a:ext cx="6649576"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193253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dirty="0" smtClean="0"/>
              <a:t>Terms for This Chapter</a:t>
            </a:r>
          </a:p>
        </p:txBody>
      </p:sp>
      <p:sp>
        <p:nvSpPr>
          <p:cNvPr id="5123" name="Rectangle 3"/>
          <p:cNvSpPr>
            <a:spLocks noGrp="1" noChangeArrowheads="1"/>
          </p:cNvSpPr>
          <p:nvPr>
            <p:ph idx="1"/>
          </p:nvPr>
        </p:nvSpPr>
        <p:spPr/>
        <p:txBody>
          <a:bodyPr/>
          <a:lstStyle/>
          <a:p>
            <a:r>
              <a:rPr lang="en-US" dirty="0" smtClean="0"/>
              <a:t>Business Continuity Planning – Planning to help organizations identify the impacts of potential data processing and operation disruptions and data loss, formulate recovery plans to ensure the availability of data processing and operational resources.</a:t>
            </a:r>
          </a:p>
          <a:p>
            <a:endParaRPr lang="en-US" dirty="0" smtClean="0"/>
          </a:p>
          <a:p>
            <a:endParaRPr lang="en-US" dirty="0" smtClean="0"/>
          </a:p>
          <a:p>
            <a:pPr algn="ctr">
              <a:buNone/>
            </a:pPr>
            <a:r>
              <a:rPr lang="en-US" dirty="0" smtClean="0"/>
              <a:t>(more)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8411816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smtClean="0"/>
              <a:t>Terms</a:t>
            </a:r>
          </a:p>
        </p:txBody>
      </p:sp>
      <p:sp>
        <p:nvSpPr>
          <p:cNvPr id="6147" name="Rectangle 3"/>
          <p:cNvSpPr>
            <a:spLocks noGrp="1" noChangeArrowheads="1"/>
          </p:cNvSpPr>
          <p:nvPr>
            <p:ph idx="1"/>
          </p:nvPr>
        </p:nvSpPr>
        <p:spPr/>
        <p:txBody>
          <a:bodyPr/>
          <a:lstStyle/>
          <a:p>
            <a:r>
              <a:rPr lang="en-US" dirty="0" smtClean="0"/>
              <a:t>Business Impact Analysis – Process of analyzing all business functions within the organization to determine the impact of a data processing outage.</a:t>
            </a:r>
          </a:p>
          <a:p>
            <a:r>
              <a:rPr lang="en-US" dirty="0" smtClean="0"/>
              <a:t>Business Resumption Planning – BRP develops procedures to initiate the recovery of business operations immediately following and outage or disaster.</a:t>
            </a:r>
          </a:p>
          <a:p>
            <a:pPr algn="ctr">
              <a:buNone/>
            </a:pPr>
            <a:r>
              <a:rPr lang="en-US" dirty="0" smtClean="0"/>
              <a:t>(more)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5038697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US" smtClean="0"/>
              <a:t>Terms</a:t>
            </a:r>
          </a:p>
        </p:txBody>
      </p:sp>
      <p:sp>
        <p:nvSpPr>
          <p:cNvPr id="7171" name="Rectangle 3"/>
          <p:cNvSpPr>
            <a:spLocks noGrp="1" noChangeArrowheads="1"/>
          </p:cNvSpPr>
          <p:nvPr>
            <p:ph idx="1"/>
          </p:nvPr>
        </p:nvSpPr>
        <p:spPr/>
        <p:txBody>
          <a:bodyPr>
            <a:normAutofit fontScale="92500" lnSpcReduction="10000"/>
          </a:bodyPr>
          <a:lstStyle/>
          <a:p>
            <a:r>
              <a:rPr lang="en-US" dirty="0" smtClean="0"/>
              <a:t>Critical Business Functions – The business functions and processes that MUST be restored immediately to ensure the organizations assets are protected, goals met and that the organization is in compliance with any regulations and legal responsibilities.</a:t>
            </a:r>
          </a:p>
          <a:p>
            <a:endParaRPr lang="en-US" dirty="0" smtClean="0"/>
          </a:p>
          <a:p>
            <a:r>
              <a:rPr lang="en-US" dirty="0" smtClean="0"/>
              <a:t>Critical System – The hardware and software necessary to ensure the viability of a business unit or organization during an interruption in normal data processing support.</a:t>
            </a:r>
          </a:p>
          <a:p>
            <a:pPr algn="ctr">
              <a:buNone/>
            </a:pPr>
            <a:r>
              <a:rPr lang="en-US" dirty="0" smtClean="0"/>
              <a:t>(more)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443481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smtClean="0"/>
              <a:t>Terms</a:t>
            </a:r>
          </a:p>
        </p:txBody>
      </p:sp>
      <p:sp>
        <p:nvSpPr>
          <p:cNvPr id="8195" name="Rectangle 3"/>
          <p:cNvSpPr>
            <a:spLocks noGrp="1" noChangeArrowheads="1"/>
          </p:cNvSpPr>
          <p:nvPr>
            <p:ph idx="1"/>
          </p:nvPr>
        </p:nvSpPr>
        <p:spPr/>
        <p:txBody>
          <a:bodyPr/>
          <a:lstStyle/>
          <a:p>
            <a:r>
              <a:rPr lang="en-US" smtClean="0"/>
              <a:t>Disaster Recovery Plan – A plan that provides detailed procedures to facilitate recovery of capabilities at an alternate site.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7034204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2</a:t>
            </a:fld>
            <a:endParaRPr lang="en-US" dirty="0"/>
          </a:p>
        </p:txBody>
      </p:sp>
      <p:sp>
        <p:nvSpPr>
          <p:cNvPr id="3" name="Title 2"/>
          <p:cNvSpPr>
            <a:spLocks noGrp="1"/>
          </p:cNvSpPr>
          <p:nvPr>
            <p:ph type="title"/>
          </p:nvPr>
        </p:nvSpPr>
        <p:spPr/>
        <p:txBody>
          <a:bodyPr/>
          <a:lstStyle/>
          <a:p>
            <a:r>
              <a:rPr lang="en-US" smtClean="0"/>
              <a:t>Housekeeping</a:t>
            </a:r>
            <a:endParaRPr lang="en-US" dirty="0"/>
          </a:p>
        </p:txBody>
      </p:sp>
      <p:sp>
        <p:nvSpPr>
          <p:cNvPr id="4" name="Content Placeholder 3"/>
          <p:cNvSpPr>
            <a:spLocks noGrp="1"/>
          </p:cNvSpPr>
          <p:nvPr>
            <p:ph idx="1"/>
          </p:nvPr>
        </p:nvSpPr>
        <p:spPr/>
        <p:txBody>
          <a:bodyPr>
            <a:normAutofit/>
          </a:bodyPr>
          <a:lstStyle/>
          <a:p>
            <a:r>
              <a:rPr lang="en-US" dirty="0" smtClean="0"/>
              <a:t>Class Website: </a:t>
            </a:r>
            <a:r>
              <a:rPr lang="en-US" dirty="0">
                <a:hlinkClick r:id="rId3"/>
              </a:rPr>
              <a:t>https://</a:t>
            </a:r>
            <a:r>
              <a:rPr lang="en-US" dirty="0" smtClean="0">
                <a:hlinkClick r:id="rId3"/>
              </a:rPr>
              <a:t>elearning.utdallas.edu</a:t>
            </a:r>
            <a:r>
              <a:rPr lang="en-US" dirty="0" smtClean="0"/>
              <a:t> </a:t>
            </a:r>
          </a:p>
          <a:p>
            <a:r>
              <a:rPr lang="en-US" dirty="0" smtClean="0"/>
              <a:t>Dropbox: </a:t>
            </a:r>
            <a:r>
              <a:rPr lang="en-US" dirty="0" smtClean="0">
                <a:hlinkClick r:id="rId4"/>
              </a:rPr>
              <a:t>https://goo.gl/9AFyoE</a:t>
            </a:r>
            <a:r>
              <a:rPr lang="en-US" dirty="0" smtClean="0"/>
              <a:t>  </a:t>
            </a:r>
          </a:p>
          <a:p>
            <a:r>
              <a:rPr lang="en-US" dirty="0" smtClean="0"/>
              <a:t>UTD </a:t>
            </a:r>
            <a:r>
              <a:rPr lang="en-US" dirty="0"/>
              <a:t>Email: </a:t>
            </a:r>
            <a:r>
              <a:rPr lang="en-US" dirty="0" smtClean="0">
                <a:hlinkClick r:id="rId5"/>
              </a:rPr>
              <a:t>cmd140430@utdallas.edu</a:t>
            </a:r>
            <a:endParaRPr lang="en-US" dirty="0" smtClean="0"/>
          </a:p>
          <a:p>
            <a:r>
              <a:rPr lang="en-US" dirty="0" smtClean="0"/>
              <a:t>Gmail: </a:t>
            </a:r>
            <a:r>
              <a:rPr lang="en-US" dirty="0" smtClean="0">
                <a:hlinkClick r:id="rId6"/>
              </a:rPr>
              <a:t>davischr2@gmail.com</a:t>
            </a:r>
            <a:r>
              <a:rPr lang="en-US" dirty="0" smtClean="0"/>
              <a:t> </a:t>
            </a:r>
            <a:endParaRPr lang="en-US" dirty="0"/>
          </a:p>
          <a:p>
            <a:r>
              <a:rPr lang="en-US" dirty="0" smtClean="0"/>
              <a:t>Google Voice: 214-771-8122 (Text &amp; Emergencies)</a:t>
            </a:r>
          </a:p>
          <a:p>
            <a:r>
              <a:rPr lang="en-US" dirty="0" smtClean="0"/>
              <a:t>LinkedIn: </a:t>
            </a:r>
            <a:r>
              <a:rPr lang="en-US" dirty="0" smtClean="0">
                <a:hlinkClick r:id="rId7"/>
              </a:rPr>
              <a:t>www.LinkedIn.com/in/ChristopherDavis</a:t>
            </a:r>
            <a:r>
              <a:rPr lang="en-US" dirty="0" smtClean="0"/>
              <a:t> </a:t>
            </a:r>
          </a:p>
          <a:p>
            <a:r>
              <a:rPr lang="en-US" dirty="0" smtClean="0"/>
              <a:t>Blog: </a:t>
            </a:r>
            <a:r>
              <a:rPr lang="en-US" dirty="0" smtClean="0">
                <a:hlinkClick r:id="rId8"/>
              </a:rPr>
              <a:t>www.cloudauditcontrols.com</a:t>
            </a:r>
            <a:r>
              <a:rPr lang="en-US" dirty="0" smtClean="0"/>
              <a:t> </a:t>
            </a:r>
          </a:p>
          <a:p>
            <a:r>
              <a:rPr lang="en-US" dirty="0" smtClean="0"/>
              <a:t>Class: Monday </a:t>
            </a:r>
            <a:r>
              <a:rPr lang="en-US" dirty="0"/>
              <a:t> 7:00pm-9:45pm  JSOM 12.210</a:t>
            </a:r>
            <a:endParaRPr lang="en-US" dirty="0" smtClean="0"/>
          </a:p>
        </p:txBody>
      </p:sp>
      <p:sp>
        <p:nvSpPr>
          <p:cNvPr id="5" name="Text Placeholder 4"/>
          <p:cNvSpPr>
            <a:spLocks noGrp="1"/>
          </p:cNvSpPr>
          <p:nvPr>
            <p:ph type="body" idx="11"/>
          </p:nvPr>
        </p:nvSpPr>
        <p:spPr/>
        <p:txBody>
          <a:bodyPr/>
          <a:lstStyle/>
          <a:p>
            <a:r>
              <a:rPr lang="en-US" dirty="0" smtClean="0"/>
              <a:t>Any Questions? Please do not hesitate to email. Or text.</a:t>
            </a:r>
            <a:endParaRPr lang="en-US" dirty="0"/>
          </a:p>
        </p:txBody>
      </p:sp>
      <p:sp>
        <p:nvSpPr>
          <p:cNvPr id="6" name="Rounded Rectangle 5"/>
          <p:cNvSpPr/>
          <p:nvPr/>
        </p:nvSpPr>
        <p:spPr>
          <a:xfrm>
            <a:off x="505407" y="2181807"/>
            <a:ext cx="5514393" cy="586740"/>
          </a:xfrm>
          <a:prstGeom prst="roundRect">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219490"/>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dirty="0" smtClean="0"/>
              <a:t>Objectives of the BCP</a:t>
            </a:r>
          </a:p>
        </p:txBody>
      </p:sp>
      <p:sp>
        <p:nvSpPr>
          <p:cNvPr id="9219" name="Rectangle 3"/>
          <p:cNvSpPr>
            <a:spLocks noGrp="1" noChangeArrowheads="1"/>
          </p:cNvSpPr>
          <p:nvPr>
            <p:ph idx="1"/>
          </p:nvPr>
        </p:nvSpPr>
        <p:spPr/>
        <p:txBody>
          <a:bodyPr>
            <a:normAutofit fontScale="92500" lnSpcReduction="20000"/>
          </a:bodyPr>
          <a:lstStyle/>
          <a:p>
            <a:pPr>
              <a:buNone/>
            </a:pPr>
            <a:r>
              <a:rPr lang="en-US" dirty="0" smtClean="0"/>
              <a:t>By doing BCP planning and DR planning an organization attempts to</a:t>
            </a:r>
          </a:p>
          <a:p>
            <a:r>
              <a:rPr lang="en-US" dirty="0" smtClean="0"/>
              <a:t>Understand the risks to it’s ability to function continually.</a:t>
            </a:r>
          </a:p>
          <a:p>
            <a:r>
              <a:rPr lang="en-US" dirty="0" smtClean="0"/>
              <a:t>Ensure survivability of the business</a:t>
            </a:r>
          </a:p>
          <a:p>
            <a:r>
              <a:rPr lang="en-US" dirty="0" smtClean="0"/>
              <a:t>Reduce business impact of disasters</a:t>
            </a:r>
          </a:p>
          <a:p>
            <a:r>
              <a:rPr lang="en-US" dirty="0" smtClean="0"/>
              <a:t>Provide an immediate response to emergency situations</a:t>
            </a:r>
          </a:p>
          <a:p>
            <a:r>
              <a:rPr lang="en-US" dirty="0" smtClean="0"/>
              <a:t>Resume critical business functions ASAP after a disaster</a:t>
            </a:r>
          </a:p>
          <a:p>
            <a:r>
              <a:rPr lang="en-US" dirty="0" smtClean="0"/>
              <a:t>Protect lives and ensure safety*</a:t>
            </a:r>
          </a:p>
          <a:p>
            <a:r>
              <a:rPr lang="en-US" dirty="0" smtClean="0"/>
              <a:t>Reduce confusion during a crisis</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4156631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4"/>
          <p:cNvSpPr>
            <a:spLocks noGrp="1" noChangeArrowheads="1"/>
          </p:cNvSpPr>
          <p:nvPr>
            <p:ph type="ctrTitle"/>
          </p:nvPr>
        </p:nvSpPr>
        <p:spPr/>
        <p:txBody>
          <a:bodyPr/>
          <a:lstStyle/>
          <a:p>
            <a:pPr eaLnBrk="1" hangingPunct="1"/>
            <a:r>
              <a:rPr lang="en-US" smtClean="0"/>
              <a:t>Business Continuity Planning</a:t>
            </a:r>
          </a:p>
        </p:txBody>
      </p:sp>
      <p:sp>
        <p:nvSpPr>
          <p:cNvPr id="10243" name="Rectangle 5"/>
          <p:cNvSpPr>
            <a:spLocks noGrp="1" noChangeArrowheads="1"/>
          </p:cNvSpPr>
          <p:nvPr>
            <p:ph type="subTitle" idx="1"/>
          </p:nvPr>
        </p:nvSpPr>
        <p:spPr/>
        <p:txBody>
          <a:bodyPr/>
          <a:lstStyle/>
          <a:p>
            <a:pPr eaLnBrk="1" hangingPunct="1"/>
            <a:endParaRPr lang="en-US"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46307744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smtClean="0"/>
              <a:t>BCP Overview</a:t>
            </a:r>
          </a:p>
        </p:txBody>
      </p:sp>
      <p:sp>
        <p:nvSpPr>
          <p:cNvPr id="11267" name="Rectangle 3"/>
          <p:cNvSpPr>
            <a:spLocks noGrp="1" noChangeArrowheads="1"/>
          </p:cNvSpPr>
          <p:nvPr>
            <p:ph idx="1"/>
          </p:nvPr>
        </p:nvSpPr>
        <p:spPr/>
        <p:txBody>
          <a:bodyPr/>
          <a:lstStyle/>
          <a:p>
            <a:pPr>
              <a:buNone/>
            </a:pPr>
            <a:r>
              <a:rPr lang="en-US" dirty="0" smtClean="0"/>
              <a:t>The goal of a BCP is ultimately to ensure the continued operation of business functionality in the event of a damaging event.</a:t>
            </a:r>
          </a:p>
          <a:p>
            <a:r>
              <a:rPr lang="en-US" dirty="0" smtClean="0"/>
              <a:t>The BCP is really part of the larger security program. As such a BCP should be part of the security policy* </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16026227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dirty="0" smtClean="0"/>
              <a:t>Steps in BCP (overview)</a:t>
            </a:r>
          </a:p>
        </p:txBody>
      </p:sp>
      <p:sp>
        <p:nvSpPr>
          <p:cNvPr id="12291" name="Rectangle 3"/>
          <p:cNvSpPr>
            <a:spLocks noGrp="1" noChangeArrowheads="1"/>
          </p:cNvSpPr>
          <p:nvPr>
            <p:ph idx="1"/>
          </p:nvPr>
        </p:nvSpPr>
        <p:spPr/>
        <p:txBody>
          <a:bodyPr>
            <a:normAutofit fontScale="92500" lnSpcReduction="10000"/>
          </a:bodyPr>
          <a:lstStyle/>
          <a:p>
            <a:pPr>
              <a:buNone/>
            </a:pPr>
            <a:r>
              <a:rPr lang="en-US" dirty="0" smtClean="0"/>
              <a:t>ISC states 7 Phases in BCP. We will outline them now, and detail them later.</a:t>
            </a:r>
          </a:p>
          <a:p>
            <a:pPr marL="633222" indent="-514350">
              <a:buFont typeface="+mj-lt"/>
              <a:buAutoNum type="arabicPeriod"/>
            </a:pPr>
            <a:r>
              <a:rPr lang="en-US" sz="3000" dirty="0" smtClean="0"/>
              <a:t>Project Initialization – establish a project team and obtain management support</a:t>
            </a:r>
          </a:p>
          <a:p>
            <a:pPr marL="633222" indent="-514350">
              <a:buFont typeface="+mj-lt"/>
              <a:buAutoNum type="arabicPeriod"/>
            </a:pPr>
            <a:r>
              <a:rPr lang="en-US" sz="3000" dirty="0" smtClean="0"/>
              <a:t>Conduct BIA – identify time-critical business processed and determine maximum “outages”</a:t>
            </a:r>
          </a:p>
          <a:p>
            <a:pPr marL="633222" indent="-514350">
              <a:buFont typeface="+mj-lt"/>
              <a:buAutoNum type="arabicPeriod"/>
            </a:pPr>
            <a:r>
              <a:rPr lang="en-US" sz="3000" dirty="0" smtClean="0"/>
              <a:t>Identify Preventative controls</a:t>
            </a:r>
          </a:p>
          <a:p>
            <a:pPr marL="633222" indent="-514350">
              <a:buFont typeface="+mj-lt"/>
              <a:buAutoNum type="arabicPeriod"/>
            </a:pPr>
            <a:r>
              <a:rPr lang="en-US" sz="3000" dirty="0" smtClean="0"/>
              <a:t>Recovery Strategy – identify and select the appropriate recovery alternatives to meet the recovery time requirements.</a:t>
            </a:r>
          </a:p>
          <a:p>
            <a:endParaRPr lang="en-US" dirty="0" smtClean="0"/>
          </a:p>
          <a:p>
            <a:pPr algn="ctr">
              <a:buNone/>
            </a:pPr>
            <a:r>
              <a:rPr lang="en-US" dirty="0" smtClean="0"/>
              <a:t>(more)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94346127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normAutofit/>
          </a:bodyPr>
          <a:lstStyle/>
          <a:p>
            <a:r>
              <a:rPr lang="en-US" dirty="0" smtClean="0"/>
              <a:t>Creating the BCP (overview)  </a:t>
            </a:r>
          </a:p>
        </p:txBody>
      </p:sp>
      <p:sp>
        <p:nvSpPr>
          <p:cNvPr id="13315" name="Rectangle 3"/>
          <p:cNvSpPr>
            <a:spLocks noGrp="1" noChangeArrowheads="1"/>
          </p:cNvSpPr>
          <p:nvPr>
            <p:ph idx="1"/>
          </p:nvPr>
        </p:nvSpPr>
        <p:spPr/>
        <p:txBody>
          <a:bodyPr/>
          <a:lstStyle/>
          <a:p>
            <a:pPr marL="640080" indent="-514350">
              <a:buFont typeface="+mj-lt"/>
              <a:buAutoNum type="arabicPeriod" startAt="5"/>
            </a:pPr>
            <a:r>
              <a:rPr lang="en-US" sz="2800" dirty="0" smtClean="0"/>
              <a:t>Develop the contingency plan – document the results of the BIA findings and recovery strategies in a written plan</a:t>
            </a:r>
          </a:p>
          <a:p>
            <a:pPr marL="640080" indent="-514350">
              <a:buFont typeface="+mj-lt"/>
              <a:buAutoNum type="arabicPeriod" startAt="5"/>
            </a:pPr>
            <a:r>
              <a:rPr lang="en-US" sz="2800" dirty="0" smtClean="0"/>
              <a:t>Testing, Awareness, and Training – establish the processes for testing the recovery strategies, maintaining the BCP, and ensuring that those involved are aware and trained in the recovery strategies.</a:t>
            </a:r>
          </a:p>
          <a:p>
            <a:pPr marL="640080" indent="-514350">
              <a:buFont typeface="+mj-lt"/>
              <a:buAutoNum type="arabicPeriod" startAt="5"/>
            </a:pPr>
            <a:r>
              <a:rPr lang="en-US" sz="2800" dirty="0" smtClean="0"/>
              <a:t>Maintenance – Maintain the plan</a:t>
            </a:r>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3649398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4"/>
          <p:cNvSpPr>
            <a:spLocks noGrp="1" noChangeArrowheads="1"/>
          </p:cNvSpPr>
          <p:nvPr>
            <p:ph type="ctrTitle"/>
          </p:nvPr>
        </p:nvSpPr>
        <p:spPr/>
        <p:txBody>
          <a:bodyPr/>
          <a:lstStyle/>
          <a:p>
            <a:pPr eaLnBrk="1" hangingPunct="1"/>
            <a:r>
              <a:rPr lang="en-US" dirty="0" smtClean="0"/>
              <a:t>Business Continuity Planning The 7 Steps expanded</a:t>
            </a:r>
          </a:p>
        </p:txBody>
      </p:sp>
      <p:sp>
        <p:nvSpPr>
          <p:cNvPr id="10243" name="Rectangle 5"/>
          <p:cNvSpPr>
            <a:spLocks noGrp="1" noChangeArrowheads="1"/>
          </p:cNvSpPr>
          <p:nvPr>
            <p:ph type="subTitle" idx="1"/>
          </p:nvPr>
        </p:nvSpPr>
        <p:spPr/>
        <p:txBody>
          <a:bodyPr/>
          <a:lstStyle/>
          <a:p>
            <a:pPr eaLnBrk="1" hangingPunct="1"/>
            <a:endParaRPr lang="en-US"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1906877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BCP the 7 Step</a:t>
            </a:r>
            <a:endParaRPr lang="en-US" dirty="0"/>
          </a:p>
        </p:txBody>
      </p:sp>
      <p:sp>
        <p:nvSpPr>
          <p:cNvPr id="3" name="Content Placeholder 2"/>
          <p:cNvSpPr>
            <a:spLocks noGrp="1"/>
          </p:cNvSpPr>
          <p:nvPr>
            <p:ph idx="1"/>
          </p:nvPr>
        </p:nvSpPr>
        <p:spPr/>
        <p:txBody>
          <a:bodyPr/>
          <a:lstStyle/>
          <a:p>
            <a:endParaRPr lang="en-US" dirty="0" smtClean="0"/>
          </a:p>
          <a:p>
            <a:endParaRPr lang="en-US" dirty="0" smtClean="0"/>
          </a:p>
          <a:p>
            <a:endParaRPr lang="en-US" dirty="0" smtClean="0"/>
          </a:p>
          <a:p>
            <a:pPr>
              <a:buNone/>
            </a:pPr>
            <a:r>
              <a:rPr lang="en-US" dirty="0" smtClean="0"/>
              <a:t>Beware, as these steps go into detail and often contain sub steps… things are going to get confusing.</a:t>
            </a:r>
            <a:endParaRPr lang="en-US" dirty="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74284669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BCP Phase </a:t>
            </a:r>
            <a:r>
              <a:rPr lang="en-US" dirty="0"/>
              <a:t>1 Project Initialization </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FB124A42-3BFC-4002-A422-5D3896DD5E41}" type="slidenum">
              <a:rPr lang="en-US" smtClean="0"/>
              <a:pPr/>
              <a:t>27</a:t>
            </a:fld>
            <a:endParaRPr lang="en-US" dirty="0"/>
          </a:p>
        </p:txBody>
      </p:sp>
    </p:spTree>
    <p:extLst>
      <p:ext uri="{BB962C8B-B14F-4D97-AF65-F5344CB8AC3E}">
        <p14:creationId xmlns:p14="http://schemas.microsoft.com/office/powerpoint/2010/main" val="327524194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dirty="0" smtClean="0"/>
              <a:t>BCP: Phase </a:t>
            </a:r>
            <a:r>
              <a:rPr lang="en-US" dirty="0"/>
              <a:t>1 Project Initialization </a:t>
            </a:r>
            <a:r>
              <a:rPr lang="en-US" dirty="0" smtClean="0"/>
              <a:t> </a:t>
            </a:r>
          </a:p>
        </p:txBody>
      </p:sp>
      <p:sp>
        <p:nvSpPr>
          <p:cNvPr id="14339" name="Rectangle 3"/>
          <p:cNvSpPr>
            <a:spLocks noGrp="1" noChangeArrowheads="1"/>
          </p:cNvSpPr>
          <p:nvPr>
            <p:ph idx="1"/>
          </p:nvPr>
        </p:nvSpPr>
        <p:spPr/>
        <p:txBody>
          <a:bodyPr/>
          <a:lstStyle/>
          <a:p>
            <a:pPr>
              <a:buNone/>
            </a:pPr>
            <a:r>
              <a:rPr lang="en-US" dirty="0" smtClean="0"/>
              <a:t>Project Management and Initialization:</a:t>
            </a:r>
          </a:p>
          <a:p>
            <a:r>
              <a:rPr lang="en-US" dirty="0" smtClean="0"/>
              <a:t>Solidify management support</a:t>
            </a:r>
          </a:p>
          <a:p>
            <a:pPr lvl="1"/>
            <a:r>
              <a:rPr lang="en-US" dirty="0" smtClean="0"/>
              <a:t>Without management support, it’s guaranteed to fail</a:t>
            </a:r>
          </a:p>
          <a:p>
            <a:r>
              <a:rPr lang="en-US" dirty="0" smtClean="0"/>
              <a:t>Develop a </a:t>
            </a:r>
            <a:r>
              <a:rPr lang="en-US" i="1" dirty="0" smtClean="0"/>
              <a:t>Continuity Planning Policy Statement </a:t>
            </a:r>
            <a:endParaRPr lang="en-US" dirty="0" smtClean="0"/>
          </a:p>
          <a:p>
            <a:pPr lvl="1"/>
            <a:r>
              <a:rPr lang="en-US" dirty="0" smtClean="0"/>
              <a:t>lays out the scope of the BCP project, roles and members, and goals. </a:t>
            </a:r>
          </a:p>
          <a:p>
            <a:pPr algn="ctr">
              <a:buNone/>
            </a:pPr>
            <a:r>
              <a:rPr lang="en-US" dirty="0" smtClean="0"/>
              <a:t>(more)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27873412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dirty="0" smtClean="0"/>
              <a:t>BCP: Phase 1 </a:t>
            </a:r>
            <a:r>
              <a:rPr lang="en-US" dirty="0"/>
              <a:t>Project Initialization </a:t>
            </a:r>
            <a:r>
              <a:rPr lang="en-US" dirty="0" smtClean="0"/>
              <a:t> </a:t>
            </a:r>
          </a:p>
        </p:txBody>
      </p:sp>
      <p:sp>
        <p:nvSpPr>
          <p:cNvPr id="15363" name="Rectangle 3"/>
          <p:cNvSpPr>
            <a:spLocks noGrp="1" noChangeArrowheads="1"/>
          </p:cNvSpPr>
          <p:nvPr>
            <p:ph idx="1"/>
          </p:nvPr>
        </p:nvSpPr>
        <p:spPr>
          <a:xfrm>
            <a:off x="152400" y="1524000"/>
            <a:ext cx="8839200" cy="5181600"/>
          </a:xfrm>
        </p:spPr>
        <p:txBody>
          <a:bodyPr/>
          <a:lstStyle/>
          <a:p>
            <a:pPr eaLnBrk="1" hangingPunct="1"/>
            <a:r>
              <a:rPr lang="en-US" dirty="0" smtClean="0"/>
              <a:t>Identify a </a:t>
            </a:r>
            <a:r>
              <a:rPr lang="en-US" i="1" dirty="0" smtClean="0"/>
              <a:t>Business Continuity Coordinator</a:t>
            </a:r>
            <a:r>
              <a:rPr lang="en-US" dirty="0" smtClean="0"/>
              <a:t>* </a:t>
            </a:r>
          </a:p>
          <a:p>
            <a:pPr lvl="1"/>
            <a:r>
              <a:rPr lang="en-US" dirty="0" smtClean="0"/>
              <a:t>the BCP team leader</a:t>
            </a:r>
          </a:p>
          <a:p>
            <a:pPr eaLnBrk="1" hangingPunct="1"/>
            <a:r>
              <a:rPr lang="en-US" dirty="0" smtClean="0"/>
              <a:t>Establish a BCP team</a:t>
            </a:r>
          </a:p>
          <a:p>
            <a:pPr lvl="1" eaLnBrk="1" hangingPunct="1"/>
            <a:r>
              <a:rPr lang="en-US" dirty="0" smtClean="0"/>
              <a:t>What types of people/roles should be on the team (pg 784)* (should expand out on actual slide)</a:t>
            </a:r>
          </a:p>
          <a:p>
            <a:pPr eaLnBrk="1" hangingPunct="1">
              <a:buFontTx/>
              <a:buNone/>
            </a:pPr>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0626920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3</a:t>
            </a:fld>
            <a:endParaRPr lang="en-US" dirty="0"/>
          </a:p>
        </p:txBody>
      </p:sp>
      <p:sp>
        <p:nvSpPr>
          <p:cNvPr id="3" name="Title 2"/>
          <p:cNvSpPr>
            <a:spLocks noGrp="1"/>
          </p:cNvSpPr>
          <p:nvPr>
            <p:ph type="title"/>
          </p:nvPr>
        </p:nvSpPr>
        <p:spPr/>
        <p:txBody>
          <a:bodyPr/>
          <a:lstStyle/>
          <a:p>
            <a:r>
              <a:rPr lang="en-US" dirty="0"/>
              <a:t>Academic </a:t>
            </a:r>
            <a:r>
              <a:rPr lang="en-US" dirty="0" smtClean="0"/>
              <a:t>Calendar &amp; Sessions</a:t>
            </a:r>
            <a:endParaRPr lang="en-US" dirty="0"/>
          </a:p>
        </p:txBody>
      </p:sp>
      <p:pic>
        <p:nvPicPr>
          <p:cNvPr id="4" name="Picture 3"/>
          <p:cNvPicPr>
            <a:picLocks noChangeAspect="1"/>
          </p:cNvPicPr>
          <p:nvPr/>
        </p:nvPicPr>
        <p:blipFill>
          <a:blip r:embed="rId3"/>
          <a:stretch>
            <a:fillRect/>
          </a:stretch>
        </p:blipFill>
        <p:spPr>
          <a:xfrm>
            <a:off x="250863" y="1636627"/>
            <a:ext cx="8642274" cy="4459373"/>
          </a:xfrm>
          <a:prstGeom prst="rect">
            <a:avLst/>
          </a:prstGeom>
        </p:spPr>
      </p:pic>
      <p:sp>
        <p:nvSpPr>
          <p:cNvPr id="5" name="Rectangle 4"/>
          <p:cNvSpPr/>
          <p:nvPr/>
        </p:nvSpPr>
        <p:spPr>
          <a:xfrm>
            <a:off x="212387" y="4845111"/>
            <a:ext cx="8664537" cy="283885"/>
          </a:xfrm>
          <a:prstGeom prst="rect">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9960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BCP </a:t>
            </a:r>
            <a:r>
              <a:rPr lang="en-US" dirty="0" smtClean="0"/>
              <a:t>Phase </a:t>
            </a:r>
            <a:r>
              <a:rPr lang="en-US" dirty="0"/>
              <a:t>2: BIA</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FB124A42-3BFC-4002-A422-5D3896DD5E41}" type="slidenum">
              <a:rPr lang="en-US" smtClean="0"/>
              <a:pPr/>
              <a:t>30</a:t>
            </a:fld>
            <a:endParaRPr lang="en-US" dirty="0"/>
          </a:p>
        </p:txBody>
      </p:sp>
    </p:spTree>
    <p:extLst>
      <p:ext uri="{BB962C8B-B14F-4D97-AF65-F5344CB8AC3E}">
        <p14:creationId xmlns:p14="http://schemas.microsoft.com/office/powerpoint/2010/main" val="23379055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sz="4000" dirty="0" smtClean="0"/>
              <a:t>BCP Phase 2: BIA</a:t>
            </a:r>
          </a:p>
        </p:txBody>
      </p:sp>
      <p:sp>
        <p:nvSpPr>
          <p:cNvPr id="16387" name="Rectangle 3"/>
          <p:cNvSpPr>
            <a:spLocks noGrp="1" noChangeArrowheads="1"/>
          </p:cNvSpPr>
          <p:nvPr>
            <p:ph idx="1"/>
          </p:nvPr>
        </p:nvSpPr>
        <p:spPr>
          <a:xfrm>
            <a:off x="152400" y="1524000"/>
            <a:ext cx="8763000" cy="5105400"/>
          </a:xfrm>
        </p:spPr>
        <p:txBody>
          <a:bodyPr/>
          <a:lstStyle/>
          <a:p>
            <a:pPr eaLnBrk="1" hangingPunct="1">
              <a:buFontTx/>
              <a:buNone/>
            </a:pPr>
            <a:r>
              <a:rPr lang="en-US" dirty="0" smtClean="0"/>
              <a:t>The organization must do a </a:t>
            </a:r>
            <a:r>
              <a:rPr lang="en-US" b="1" dirty="0" smtClean="0"/>
              <a:t>Business Impact Analysis</a:t>
            </a:r>
            <a:r>
              <a:rPr lang="en-US" dirty="0" smtClean="0"/>
              <a:t> as stage 2.</a:t>
            </a:r>
          </a:p>
          <a:p>
            <a:pPr lvl="1"/>
            <a:r>
              <a:rPr lang="en-US" dirty="0" smtClean="0"/>
              <a:t>Ultimately want to determine the important business processes.</a:t>
            </a:r>
          </a:p>
          <a:p>
            <a:pPr lvl="1"/>
            <a:r>
              <a:rPr lang="en-US" dirty="0" smtClean="0"/>
              <a:t>Determine cost (qualitative or quantitative) that a loss of these processes will cost</a:t>
            </a:r>
          </a:p>
          <a:p>
            <a:pPr lvl="1"/>
            <a:r>
              <a:rPr lang="en-US" dirty="0" smtClean="0"/>
              <a:t>Determine </a:t>
            </a:r>
            <a:r>
              <a:rPr lang="en-US" b="1" i="1" dirty="0" smtClean="0">
                <a:solidFill>
                  <a:srgbClr val="FF0000"/>
                </a:solidFill>
              </a:rPr>
              <a:t>Maximum Tolerable Downtime</a:t>
            </a:r>
            <a:r>
              <a:rPr lang="en-US" b="1" i="1" dirty="0" smtClean="0"/>
              <a:t> </a:t>
            </a:r>
            <a:r>
              <a:rPr lang="en-US" dirty="0" smtClean="0"/>
              <a:t>(MTD) for these processes*.</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55616318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smtClean="0"/>
              <a:t>BCP Phase 2: BIA</a:t>
            </a:r>
          </a:p>
        </p:txBody>
      </p:sp>
      <p:sp>
        <p:nvSpPr>
          <p:cNvPr id="17411" name="Rectangle 3"/>
          <p:cNvSpPr>
            <a:spLocks noGrp="1" noChangeArrowheads="1"/>
          </p:cNvSpPr>
          <p:nvPr>
            <p:ph idx="1"/>
          </p:nvPr>
        </p:nvSpPr>
        <p:spPr/>
        <p:txBody>
          <a:bodyPr/>
          <a:lstStyle/>
          <a:p>
            <a:pPr eaLnBrk="1" hangingPunct="1">
              <a:buFontTx/>
              <a:buNone/>
            </a:pPr>
            <a:r>
              <a:rPr lang="en-US" dirty="0" smtClean="0"/>
              <a:t>Here are some common MTD classifications*</a:t>
            </a:r>
          </a:p>
          <a:p>
            <a:pPr lvl="1"/>
            <a:r>
              <a:rPr lang="en-US" dirty="0" smtClean="0">
                <a:solidFill>
                  <a:srgbClr val="FF0000"/>
                </a:solidFill>
              </a:rPr>
              <a:t>Critical: 1 – 4 hours</a:t>
            </a:r>
          </a:p>
          <a:p>
            <a:pPr lvl="1"/>
            <a:r>
              <a:rPr lang="en-US" dirty="0" smtClean="0">
                <a:solidFill>
                  <a:srgbClr val="FF0000"/>
                </a:solidFill>
              </a:rPr>
              <a:t>Urgent: 24 hours</a:t>
            </a:r>
          </a:p>
          <a:p>
            <a:pPr lvl="1"/>
            <a:r>
              <a:rPr lang="en-US" dirty="0" smtClean="0">
                <a:solidFill>
                  <a:srgbClr val="FF0000"/>
                </a:solidFill>
              </a:rPr>
              <a:t>Important: 72 hours</a:t>
            </a:r>
          </a:p>
          <a:p>
            <a:pPr lvl="1"/>
            <a:r>
              <a:rPr lang="en-US" dirty="0" smtClean="0">
                <a:solidFill>
                  <a:srgbClr val="FF0000"/>
                </a:solidFill>
              </a:rPr>
              <a:t>Normal: 7 days</a:t>
            </a:r>
          </a:p>
          <a:p>
            <a:pPr lvl="1"/>
            <a:r>
              <a:rPr lang="en-US" dirty="0" smtClean="0">
                <a:solidFill>
                  <a:srgbClr val="FF0000"/>
                </a:solidFill>
              </a:rPr>
              <a:t>Nonessential: 30 days</a:t>
            </a:r>
          </a:p>
          <a:p>
            <a:pPr eaLnBrk="1" hangingPunct="1"/>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83721674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smtClean="0"/>
              <a:t>BCP Phase 2: BIA</a:t>
            </a:r>
          </a:p>
        </p:txBody>
      </p:sp>
      <p:sp>
        <p:nvSpPr>
          <p:cNvPr id="18435" name="Rectangle 3"/>
          <p:cNvSpPr>
            <a:spLocks noGrp="1" noChangeArrowheads="1"/>
          </p:cNvSpPr>
          <p:nvPr>
            <p:ph idx="1"/>
          </p:nvPr>
        </p:nvSpPr>
        <p:spPr>
          <a:xfrm>
            <a:off x="152400" y="1524000"/>
            <a:ext cx="8839200" cy="5181600"/>
          </a:xfrm>
        </p:spPr>
        <p:txBody>
          <a:bodyPr/>
          <a:lstStyle/>
          <a:p>
            <a:pPr eaLnBrk="1" hangingPunct="1">
              <a:buFontTx/>
              <a:buNone/>
            </a:pPr>
            <a:r>
              <a:rPr lang="en-US" dirty="0" smtClean="0"/>
              <a:t>Keep in mind when prioritizing things, use both </a:t>
            </a:r>
            <a:r>
              <a:rPr lang="en-US" dirty="0" smtClean="0">
                <a:solidFill>
                  <a:srgbClr val="FF0000"/>
                </a:solidFill>
              </a:rPr>
              <a:t>quantitative and qualitative analysis</a:t>
            </a:r>
            <a:r>
              <a:rPr lang="en-US" dirty="0" smtClean="0"/>
              <a:t> to determine what is critical. </a:t>
            </a:r>
          </a:p>
          <a:p>
            <a:pPr eaLnBrk="1" hangingPunct="1">
              <a:buFontTx/>
              <a:buNone/>
            </a:pPr>
            <a:r>
              <a:rPr lang="en-US" dirty="0" smtClean="0"/>
              <a:t>Example:</a:t>
            </a:r>
          </a:p>
          <a:p>
            <a:pPr lvl="1"/>
            <a:r>
              <a:rPr lang="en-US" dirty="0" smtClean="0"/>
              <a:t>Loss of some process might not cause immediate financial loss, but could damage reputation or competitive advantage, that damage could be devastating.</a:t>
            </a:r>
          </a:p>
          <a:p>
            <a:pPr eaLnBrk="1" hangingPunct="1">
              <a:buFontTx/>
              <a:buNone/>
            </a:pPr>
            <a:endParaRPr lang="en-US" dirty="0" smtClean="0"/>
          </a:p>
          <a:p>
            <a:pPr eaLnBrk="1" hangingPunct="1">
              <a:buFontTx/>
              <a:buNone/>
            </a:pPr>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727657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t>BCP Phase : BIA</a:t>
            </a:r>
            <a:endParaRPr lang="en-US" dirty="0" smtClean="0"/>
          </a:p>
        </p:txBody>
      </p:sp>
      <p:sp>
        <p:nvSpPr>
          <p:cNvPr id="20483" name="Rectangle 3"/>
          <p:cNvSpPr>
            <a:spLocks noGrp="1" noChangeArrowheads="1"/>
          </p:cNvSpPr>
          <p:nvPr>
            <p:ph idx="1"/>
          </p:nvPr>
        </p:nvSpPr>
        <p:spPr/>
        <p:txBody>
          <a:bodyPr/>
          <a:lstStyle/>
          <a:p>
            <a:pPr>
              <a:buNone/>
            </a:pPr>
            <a:r>
              <a:rPr lang="en-US" dirty="0" smtClean="0"/>
              <a:t>Once the research is done and organization must document and present the findings to management. </a:t>
            </a:r>
          </a:p>
          <a:p>
            <a:pPr lvl="1"/>
            <a:r>
              <a:rPr lang="en-US" dirty="0" smtClean="0"/>
              <a:t>Note at this point there is not a  Business Continuity Plan yet, </a:t>
            </a:r>
            <a:r>
              <a:rPr lang="en-US" dirty="0" smtClean="0">
                <a:solidFill>
                  <a:srgbClr val="FF0000"/>
                </a:solidFill>
              </a:rPr>
              <a:t>just research</a:t>
            </a:r>
            <a:r>
              <a:rPr lang="en-US" dirty="0" smtClean="0"/>
              <a:t>.</a:t>
            </a:r>
          </a:p>
          <a:p>
            <a:pPr lvl="1"/>
            <a:r>
              <a:rPr lang="en-US" dirty="0" smtClean="0"/>
              <a:t>Once Management reviews findings and gives the OK to proceed the plan will start to be developed.</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01496343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BCP </a:t>
            </a:r>
            <a:r>
              <a:rPr lang="en-US" dirty="0" smtClean="0"/>
              <a:t>Phase </a:t>
            </a:r>
            <a:r>
              <a:rPr lang="en-US" dirty="0"/>
              <a:t>3: : Identify Preventative Controls </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FB124A42-3BFC-4002-A422-5D3896DD5E41}" type="slidenum">
              <a:rPr lang="en-US" smtClean="0"/>
              <a:pPr/>
              <a:t>35</a:t>
            </a:fld>
            <a:endParaRPr lang="en-US" dirty="0"/>
          </a:p>
        </p:txBody>
      </p:sp>
    </p:spTree>
    <p:extLst>
      <p:ext uri="{BB962C8B-B14F-4D97-AF65-F5344CB8AC3E}">
        <p14:creationId xmlns:p14="http://schemas.microsoft.com/office/powerpoint/2010/main" val="238415933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normAutofit fontScale="90000"/>
          </a:bodyPr>
          <a:lstStyle/>
          <a:p>
            <a:r>
              <a:rPr lang="en-US" dirty="0" smtClean="0"/>
              <a:t>BCP Phase 3: : Identify Preventative Controls</a:t>
            </a:r>
          </a:p>
        </p:txBody>
      </p:sp>
      <p:sp>
        <p:nvSpPr>
          <p:cNvPr id="19459" name="Rectangle 3"/>
          <p:cNvSpPr>
            <a:spLocks noGrp="1" noChangeArrowheads="1"/>
          </p:cNvSpPr>
          <p:nvPr>
            <p:ph idx="1"/>
          </p:nvPr>
        </p:nvSpPr>
        <p:spPr>
          <a:xfrm>
            <a:off x="457200" y="1851391"/>
            <a:ext cx="8229600" cy="4625609"/>
          </a:xfrm>
        </p:spPr>
        <p:txBody>
          <a:bodyPr>
            <a:normAutofit lnSpcReduction="10000"/>
          </a:bodyPr>
          <a:lstStyle/>
          <a:p>
            <a:pPr>
              <a:buNone/>
            </a:pPr>
            <a:r>
              <a:rPr lang="en-US" dirty="0" smtClean="0"/>
              <a:t>Once critical business processes and associated MTDs have been determined. Analysis must  be done to identify the specific resources that each process relies upon and the vulnerabilities and threats to these resources and choose </a:t>
            </a:r>
            <a:r>
              <a:rPr lang="en-US" i="1" dirty="0" smtClean="0">
                <a:solidFill>
                  <a:srgbClr val="FF0000"/>
                </a:solidFill>
              </a:rPr>
              <a:t>cost effective preventative </a:t>
            </a:r>
            <a:r>
              <a:rPr lang="en-US" dirty="0" smtClean="0">
                <a:solidFill>
                  <a:srgbClr val="FF0000"/>
                </a:solidFill>
              </a:rPr>
              <a:t>countermeasures</a:t>
            </a:r>
            <a:r>
              <a:rPr lang="en-US" dirty="0" smtClean="0"/>
              <a:t>.</a:t>
            </a:r>
          </a:p>
          <a:p>
            <a:pPr lvl="1"/>
            <a:r>
              <a:rPr lang="en-US" dirty="0" smtClean="0"/>
              <a:t>This is risk management as described in chapter 3</a:t>
            </a:r>
          </a:p>
          <a:p>
            <a:pPr lvl="1"/>
            <a:r>
              <a:rPr lang="en-US" dirty="0" smtClean="0"/>
              <a:t>The idea is to find ways to </a:t>
            </a:r>
            <a:r>
              <a:rPr lang="en-US" b="1" dirty="0" smtClean="0"/>
              <a:t>prevent </a:t>
            </a:r>
            <a:r>
              <a:rPr lang="en-US" dirty="0" smtClean="0"/>
              <a:t>the problems from occurring in the first place.</a:t>
            </a:r>
          </a:p>
          <a:p>
            <a:endParaRPr lang="en-US" dirty="0" smtClean="0"/>
          </a:p>
          <a:p>
            <a:endParaRPr lang="en-US" dirty="0" smtClean="0"/>
          </a:p>
          <a:p>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55949699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BCP </a:t>
            </a:r>
            <a:r>
              <a:rPr lang="en-US" dirty="0" smtClean="0"/>
              <a:t>Phase </a:t>
            </a:r>
            <a:r>
              <a:rPr lang="en-US" dirty="0"/>
              <a:t>4: Recovery Strategies </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FB124A42-3BFC-4002-A422-5D3896DD5E41}" type="slidenum">
              <a:rPr lang="en-US" smtClean="0"/>
              <a:pPr/>
              <a:t>37</a:t>
            </a:fld>
            <a:endParaRPr lang="en-US" dirty="0"/>
          </a:p>
        </p:txBody>
      </p:sp>
    </p:spTree>
    <p:extLst>
      <p:ext uri="{BB962C8B-B14F-4D97-AF65-F5344CB8AC3E}">
        <p14:creationId xmlns:p14="http://schemas.microsoft.com/office/powerpoint/2010/main" val="29604877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normAutofit/>
          </a:bodyPr>
          <a:lstStyle/>
          <a:p>
            <a:pPr eaLnBrk="1" hangingPunct="1"/>
            <a:r>
              <a:rPr lang="en-US" sz="4000" dirty="0" smtClean="0"/>
              <a:t>BCP Phase 4: Recovery Strategies  </a:t>
            </a:r>
          </a:p>
        </p:txBody>
      </p:sp>
      <p:sp>
        <p:nvSpPr>
          <p:cNvPr id="22531" name="Rectangle 3"/>
          <p:cNvSpPr>
            <a:spLocks noGrp="1" noChangeArrowheads="1"/>
          </p:cNvSpPr>
          <p:nvPr>
            <p:ph idx="1"/>
          </p:nvPr>
        </p:nvSpPr>
        <p:spPr>
          <a:xfrm>
            <a:off x="152400" y="1524000"/>
            <a:ext cx="8839200" cy="5181600"/>
          </a:xfrm>
        </p:spPr>
        <p:txBody>
          <a:bodyPr/>
          <a:lstStyle/>
          <a:p>
            <a:pPr eaLnBrk="1" hangingPunct="1">
              <a:buFontTx/>
              <a:buNone/>
            </a:pPr>
            <a:r>
              <a:rPr lang="en-US" dirty="0" smtClean="0"/>
              <a:t>At this stage a plan for </a:t>
            </a:r>
            <a:r>
              <a:rPr lang="en-US" i="1" dirty="0" smtClean="0"/>
              <a:t>recovering</a:t>
            </a:r>
            <a:r>
              <a:rPr lang="en-US" dirty="0" smtClean="0"/>
              <a:t> in case of disaster starts coming into existence. </a:t>
            </a:r>
          </a:p>
          <a:p>
            <a:pPr lvl="1"/>
            <a:r>
              <a:rPr lang="en-US" dirty="0" smtClean="0"/>
              <a:t>Up to now it was just research and analysis  and obtaining management support.</a:t>
            </a:r>
          </a:p>
          <a:p>
            <a:pPr lvl="1"/>
            <a:r>
              <a:rPr lang="en-US" dirty="0" smtClean="0"/>
              <a:t>We determined </a:t>
            </a:r>
            <a:r>
              <a:rPr lang="en-US" i="1" dirty="0" smtClean="0"/>
              <a:t>preventative controls</a:t>
            </a:r>
          </a:p>
          <a:p>
            <a:pPr lvl="1"/>
            <a:r>
              <a:rPr lang="en-US" dirty="0" smtClean="0"/>
              <a:t>Now we are going to look at </a:t>
            </a:r>
            <a:r>
              <a:rPr lang="en-US" i="1" dirty="0" smtClean="0"/>
              <a:t>recovery</a:t>
            </a:r>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41848784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normAutofit/>
          </a:bodyPr>
          <a:lstStyle/>
          <a:p>
            <a:r>
              <a:rPr lang="en-US" dirty="0" smtClean="0"/>
              <a:t>BCP Phase 4: Recovery Strategies  </a:t>
            </a:r>
          </a:p>
        </p:txBody>
      </p:sp>
      <p:sp>
        <p:nvSpPr>
          <p:cNvPr id="23555" name="Rectangle 3"/>
          <p:cNvSpPr>
            <a:spLocks noGrp="1" noChangeArrowheads="1"/>
          </p:cNvSpPr>
          <p:nvPr>
            <p:ph idx="1"/>
          </p:nvPr>
        </p:nvSpPr>
        <p:spPr/>
        <p:txBody>
          <a:bodyPr>
            <a:normAutofit fontScale="92500"/>
          </a:bodyPr>
          <a:lstStyle/>
          <a:p>
            <a:pPr>
              <a:buNone/>
            </a:pPr>
            <a:r>
              <a:rPr lang="en-US" dirty="0" smtClean="0"/>
              <a:t>This is a more technical and tangible stage. The idea is to figure out what the company </a:t>
            </a:r>
            <a:r>
              <a:rPr lang="en-US" b="1" dirty="0" smtClean="0"/>
              <a:t>actually</a:t>
            </a:r>
            <a:r>
              <a:rPr lang="en-US" dirty="0" smtClean="0"/>
              <a:t> needs to do to be able to recover the necessary business processes in the event of a catastrophe.</a:t>
            </a:r>
          </a:p>
          <a:p>
            <a:pPr>
              <a:buNone/>
            </a:pPr>
            <a:endParaRPr lang="en-US" dirty="0" smtClean="0"/>
          </a:p>
          <a:p>
            <a:pPr>
              <a:buNone/>
            </a:pPr>
            <a:r>
              <a:rPr lang="en-US" dirty="0" smtClean="0"/>
              <a:t>Goals of this stage are:</a:t>
            </a:r>
          </a:p>
          <a:p>
            <a:pPr lvl="1"/>
            <a:r>
              <a:rPr lang="en-US" dirty="0" smtClean="0"/>
              <a:t>Determine the most</a:t>
            </a:r>
            <a:r>
              <a:rPr lang="en-US" i="1" dirty="0" smtClean="0"/>
              <a:t> cost-effective</a:t>
            </a:r>
            <a:r>
              <a:rPr lang="en-US" dirty="0" smtClean="0"/>
              <a:t>* recovery mechanisms</a:t>
            </a:r>
          </a:p>
          <a:p>
            <a:pPr lvl="1"/>
            <a:r>
              <a:rPr lang="en-US" dirty="0" smtClean="0">
                <a:solidFill>
                  <a:srgbClr val="FF0000"/>
                </a:solidFill>
              </a:rPr>
              <a:t>Formally define the activities and actions that will be implemented and carried out in response to a disaster.</a:t>
            </a:r>
          </a:p>
          <a:p>
            <a:pPr lvl="1"/>
            <a:r>
              <a:rPr lang="en-US" dirty="0" smtClean="0"/>
              <a:t>These strategies will be based on the 5 main business recovery strategies listed on the next page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5496543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5958078" y="2476806"/>
            <a:ext cx="2496312" cy="407674"/>
            <a:chOff x="2218944" y="3500"/>
            <a:chExt cx="2496312" cy="568095"/>
          </a:xfrm>
          <a:solidFill>
            <a:schemeClr val="tx2"/>
          </a:solidFill>
        </p:grpSpPr>
        <p:sp>
          <p:nvSpPr>
            <p:cNvPr id="33" name="Rounded Rectangle 32"/>
            <p:cNvSpPr/>
            <p:nvPr/>
          </p:nvSpPr>
          <p:spPr>
            <a:xfrm>
              <a:off x="2218944" y="3500"/>
              <a:ext cx="2496312" cy="568095"/>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4" name="Rounded Rectangle 4"/>
            <p:cNvSpPr/>
            <p:nvPr/>
          </p:nvSpPr>
          <p:spPr>
            <a:xfrm>
              <a:off x="2246676" y="31232"/>
              <a:ext cx="2440848" cy="512631"/>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200" b="1" dirty="0"/>
                <a:t>Security and Risk Management</a:t>
              </a:r>
              <a:endParaRPr lang="en-US" sz="1200" b="1" kern="1200" dirty="0"/>
            </a:p>
          </p:txBody>
        </p:sp>
      </p:grpSp>
      <p:grpSp>
        <p:nvGrpSpPr>
          <p:cNvPr id="6" name="Group 5"/>
          <p:cNvGrpSpPr/>
          <p:nvPr/>
        </p:nvGrpSpPr>
        <p:grpSpPr>
          <a:xfrm>
            <a:off x="5958078" y="3345196"/>
            <a:ext cx="2496312" cy="407674"/>
            <a:chOff x="2218944" y="600001"/>
            <a:chExt cx="2496312" cy="568095"/>
          </a:xfrm>
          <a:solidFill>
            <a:schemeClr val="accent4"/>
          </a:solidFill>
        </p:grpSpPr>
        <p:sp>
          <p:nvSpPr>
            <p:cNvPr id="31" name="Rounded Rectangle 30"/>
            <p:cNvSpPr/>
            <p:nvPr/>
          </p:nvSpPr>
          <p:spPr>
            <a:xfrm>
              <a:off x="2218944" y="600001"/>
              <a:ext cx="2496312" cy="568095"/>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2" name="Rounded Rectangle 6"/>
            <p:cNvSpPr/>
            <p:nvPr/>
          </p:nvSpPr>
          <p:spPr>
            <a:xfrm>
              <a:off x="2246676" y="627733"/>
              <a:ext cx="2440848" cy="512631"/>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200" b="1" dirty="0"/>
                <a:t>Security Engineering</a:t>
              </a:r>
              <a:endParaRPr lang="en-US" sz="1200" b="1" kern="1200" dirty="0"/>
            </a:p>
          </p:txBody>
        </p:sp>
      </p:grpSp>
      <p:grpSp>
        <p:nvGrpSpPr>
          <p:cNvPr id="7" name="Group 6"/>
          <p:cNvGrpSpPr/>
          <p:nvPr/>
        </p:nvGrpSpPr>
        <p:grpSpPr>
          <a:xfrm>
            <a:off x="5961888" y="3777064"/>
            <a:ext cx="2496312" cy="407674"/>
            <a:chOff x="2218944" y="1196501"/>
            <a:chExt cx="2496312" cy="568095"/>
          </a:xfrm>
          <a:solidFill>
            <a:schemeClr val="accent4"/>
          </a:solidFill>
        </p:grpSpPr>
        <p:sp>
          <p:nvSpPr>
            <p:cNvPr id="29" name="Rounded Rectangle 28"/>
            <p:cNvSpPr/>
            <p:nvPr/>
          </p:nvSpPr>
          <p:spPr>
            <a:xfrm>
              <a:off x="2218944" y="1196501"/>
              <a:ext cx="2496312" cy="568095"/>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0" name="Rounded Rectangle 8"/>
            <p:cNvSpPr/>
            <p:nvPr/>
          </p:nvSpPr>
          <p:spPr>
            <a:xfrm>
              <a:off x="2246676" y="1224233"/>
              <a:ext cx="2440848" cy="512631"/>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200" b="1" dirty="0"/>
                <a:t>Security Assessment and Testing</a:t>
              </a:r>
              <a:endParaRPr lang="en-US" sz="1200" b="1" kern="1200" dirty="0"/>
            </a:p>
          </p:txBody>
        </p:sp>
      </p:grpSp>
      <p:grpSp>
        <p:nvGrpSpPr>
          <p:cNvPr id="10" name="Group 9"/>
          <p:cNvGrpSpPr/>
          <p:nvPr/>
        </p:nvGrpSpPr>
        <p:grpSpPr>
          <a:xfrm>
            <a:off x="5961888" y="4201978"/>
            <a:ext cx="2496312" cy="407674"/>
            <a:chOff x="2218944" y="2986002"/>
            <a:chExt cx="2496312" cy="568095"/>
          </a:xfrm>
        </p:grpSpPr>
        <p:sp>
          <p:nvSpPr>
            <p:cNvPr id="23" name="Rounded Rectangle 22"/>
            <p:cNvSpPr/>
            <p:nvPr/>
          </p:nvSpPr>
          <p:spPr>
            <a:xfrm>
              <a:off x="2218944" y="2986002"/>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Rounded Rectangle 14"/>
            <p:cNvSpPr/>
            <p:nvPr/>
          </p:nvSpPr>
          <p:spPr>
            <a:xfrm>
              <a:off x="2246676" y="3013734"/>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200" b="1" dirty="0"/>
                <a:t>Asset Security</a:t>
              </a:r>
              <a:endParaRPr lang="en-US" sz="1200" b="1" kern="1200" dirty="0"/>
            </a:p>
          </p:txBody>
        </p:sp>
      </p:grpSp>
      <p:grpSp>
        <p:nvGrpSpPr>
          <p:cNvPr id="11" name="Group 10"/>
          <p:cNvGrpSpPr/>
          <p:nvPr/>
        </p:nvGrpSpPr>
        <p:grpSpPr>
          <a:xfrm>
            <a:off x="5961888" y="4630036"/>
            <a:ext cx="2496312" cy="407674"/>
            <a:chOff x="2218944" y="3582502"/>
            <a:chExt cx="2496312" cy="568095"/>
          </a:xfrm>
        </p:grpSpPr>
        <p:sp>
          <p:nvSpPr>
            <p:cNvPr id="21" name="Rounded Rectangle 20"/>
            <p:cNvSpPr/>
            <p:nvPr/>
          </p:nvSpPr>
          <p:spPr>
            <a:xfrm>
              <a:off x="2218944" y="3582502"/>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Rounded Rectangle 16"/>
            <p:cNvSpPr/>
            <p:nvPr/>
          </p:nvSpPr>
          <p:spPr>
            <a:xfrm>
              <a:off x="2246676" y="3610234"/>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200" b="1" dirty="0"/>
                <a:t>Communications and Network Security</a:t>
              </a:r>
              <a:endParaRPr lang="en-US" sz="1200" b="1" kern="1200" dirty="0"/>
            </a:p>
          </p:txBody>
        </p:sp>
      </p:grpSp>
      <p:grpSp>
        <p:nvGrpSpPr>
          <p:cNvPr id="12" name="Group 11"/>
          <p:cNvGrpSpPr/>
          <p:nvPr/>
        </p:nvGrpSpPr>
        <p:grpSpPr>
          <a:xfrm>
            <a:off x="5961888" y="5058095"/>
            <a:ext cx="2496312" cy="407674"/>
            <a:chOff x="2218944" y="4179003"/>
            <a:chExt cx="2496312" cy="568095"/>
          </a:xfrm>
        </p:grpSpPr>
        <p:sp>
          <p:nvSpPr>
            <p:cNvPr id="19" name="Rounded Rectangle 18"/>
            <p:cNvSpPr/>
            <p:nvPr/>
          </p:nvSpPr>
          <p:spPr>
            <a:xfrm>
              <a:off x="2218944" y="4179003"/>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Rounded Rectangle 18"/>
            <p:cNvSpPr/>
            <p:nvPr/>
          </p:nvSpPr>
          <p:spPr>
            <a:xfrm>
              <a:off x="2246676" y="4206735"/>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200" b="1" dirty="0"/>
                <a:t>Identity and Access Management</a:t>
              </a:r>
              <a:endParaRPr lang="en-US" sz="1200" b="1" kern="1200" dirty="0"/>
            </a:p>
          </p:txBody>
        </p:sp>
      </p:grpSp>
      <p:grpSp>
        <p:nvGrpSpPr>
          <p:cNvPr id="13" name="Group 12"/>
          <p:cNvGrpSpPr/>
          <p:nvPr/>
        </p:nvGrpSpPr>
        <p:grpSpPr>
          <a:xfrm>
            <a:off x="5961888" y="5486153"/>
            <a:ext cx="2496312" cy="407674"/>
            <a:chOff x="2218944" y="4775503"/>
            <a:chExt cx="2496312" cy="568095"/>
          </a:xfrm>
        </p:grpSpPr>
        <p:sp>
          <p:nvSpPr>
            <p:cNvPr id="17" name="Rounded Rectangle 16"/>
            <p:cNvSpPr/>
            <p:nvPr/>
          </p:nvSpPr>
          <p:spPr>
            <a:xfrm>
              <a:off x="2218944" y="4775503"/>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Rounded Rectangle 20"/>
            <p:cNvSpPr/>
            <p:nvPr/>
          </p:nvSpPr>
          <p:spPr>
            <a:xfrm>
              <a:off x="2246676" y="4803235"/>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200" b="1" dirty="0"/>
                <a:t>Security Operations</a:t>
              </a:r>
              <a:endParaRPr lang="en-US" sz="1200" b="1" kern="1200" dirty="0"/>
            </a:p>
          </p:txBody>
        </p:sp>
      </p:grpSp>
      <p:grpSp>
        <p:nvGrpSpPr>
          <p:cNvPr id="14" name="Group 13"/>
          <p:cNvGrpSpPr/>
          <p:nvPr/>
        </p:nvGrpSpPr>
        <p:grpSpPr>
          <a:xfrm>
            <a:off x="5961888" y="5914211"/>
            <a:ext cx="2496312" cy="407674"/>
            <a:chOff x="2218944" y="5372003"/>
            <a:chExt cx="2496312" cy="568095"/>
          </a:xfrm>
        </p:grpSpPr>
        <p:sp>
          <p:nvSpPr>
            <p:cNvPr id="15" name="Rounded Rectangle 14"/>
            <p:cNvSpPr/>
            <p:nvPr/>
          </p:nvSpPr>
          <p:spPr>
            <a:xfrm>
              <a:off x="2218944" y="5372003"/>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ounded Rectangle 22"/>
            <p:cNvSpPr/>
            <p:nvPr/>
          </p:nvSpPr>
          <p:spPr>
            <a:xfrm>
              <a:off x="2246676" y="5399735"/>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200" b="1" dirty="0"/>
                <a:t>Software Development Security</a:t>
              </a:r>
              <a:endParaRPr lang="en-US" sz="1200" b="1" kern="1200" dirty="0"/>
            </a:p>
          </p:txBody>
        </p:sp>
      </p:grpSp>
      <p:grpSp>
        <p:nvGrpSpPr>
          <p:cNvPr id="36" name="Group 35"/>
          <p:cNvGrpSpPr/>
          <p:nvPr/>
        </p:nvGrpSpPr>
        <p:grpSpPr>
          <a:xfrm>
            <a:off x="5958078" y="1532121"/>
            <a:ext cx="2500122" cy="407674"/>
            <a:chOff x="2218944" y="3500"/>
            <a:chExt cx="2500122" cy="568095"/>
          </a:xfrm>
        </p:grpSpPr>
        <p:sp>
          <p:nvSpPr>
            <p:cNvPr id="37" name="Rounded Rectangle 36"/>
            <p:cNvSpPr/>
            <p:nvPr/>
          </p:nvSpPr>
          <p:spPr>
            <a:xfrm>
              <a:off x="2218944" y="3500"/>
              <a:ext cx="2496312" cy="568095"/>
            </a:xfrm>
            <a:prstGeom prst="roundRect">
              <a:avLst/>
            </a:prstGeom>
            <a:ln>
              <a:solidFill>
                <a:schemeClr val="tx2"/>
              </a:solidFill>
            </a:ln>
          </p:spPr>
          <p:style>
            <a:lnRef idx="2">
              <a:schemeClr val="accent1"/>
            </a:lnRef>
            <a:fillRef idx="1">
              <a:schemeClr val="lt1"/>
            </a:fillRef>
            <a:effectRef idx="0">
              <a:schemeClr val="accent1"/>
            </a:effectRef>
            <a:fontRef idx="minor">
              <a:schemeClr val="dk1"/>
            </a:fontRef>
          </p:style>
        </p:sp>
        <p:sp>
          <p:nvSpPr>
            <p:cNvPr id="38" name="Rounded Rectangle 4"/>
            <p:cNvSpPr/>
            <p:nvPr/>
          </p:nvSpPr>
          <p:spPr>
            <a:xfrm>
              <a:off x="2218944" y="31232"/>
              <a:ext cx="2500122" cy="512631"/>
            </a:xfrm>
            <a:prstGeom prst="roundRect">
              <a:avLst/>
            </a:prstGeom>
            <a:ln>
              <a:solidFill>
                <a:schemeClr val="tx2"/>
              </a:solidFill>
            </a:ln>
          </p:spPr>
          <p:style>
            <a:lnRef idx="2">
              <a:schemeClr val="accent1"/>
            </a:lnRef>
            <a:fillRef idx="1">
              <a:schemeClr val="lt1"/>
            </a:fillRef>
            <a:effectRef idx="0">
              <a:schemeClr val="accent1"/>
            </a:effectRef>
            <a:fontRef idx="minor">
              <a:schemeClr val="dk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600" b="1" dirty="0"/>
                <a:t>Current </a:t>
              </a:r>
              <a:r>
                <a:rPr lang="en-US" sz="1600" b="1" dirty="0" smtClean="0"/>
                <a:t>CISSP Domains</a:t>
              </a:r>
              <a:endParaRPr lang="en-US" sz="1600" b="1" kern="1200" dirty="0"/>
            </a:p>
          </p:txBody>
        </p:sp>
      </p:grpSp>
      <p:grpSp>
        <p:nvGrpSpPr>
          <p:cNvPr id="39" name="Group 38"/>
          <p:cNvGrpSpPr/>
          <p:nvPr/>
        </p:nvGrpSpPr>
        <p:grpSpPr>
          <a:xfrm>
            <a:off x="2404410" y="5059866"/>
            <a:ext cx="2724912" cy="407674"/>
            <a:chOff x="2218944" y="3500"/>
            <a:chExt cx="2496312" cy="568095"/>
          </a:xfrm>
        </p:grpSpPr>
        <p:sp>
          <p:nvSpPr>
            <p:cNvPr id="40" name="Rounded Rectangle 39"/>
            <p:cNvSpPr/>
            <p:nvPr/>
          </p:nvSpPr>
          <p:spPr>
            <a:xfrm>
              <a:off x="2218944" y="3500"/>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1" name="Rounded Rectangle 4"/>
            <p:cNvSpPr/>
            <p:nvPr/>
          </p:nvSpPr>
          <p:spPr>
            <a:xfrm>
              <a:off x="2246676" y="31232"/>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smtClean="0"/>
                <a:t>Access Control</a:t>
              </a:r>
              <a:endParaRPr lang="en-US" sz="1200" b="1" kern="1200" dirty="0"/>
            </a:p>
          </p:txBody>
        </p:sp>
      </p:grpSp>
      <p:grpSp>
        <p:nvGrpSpPr>
          <p:cNvPr id="42" name="Group 41"/>
          <p:cNvGrpSpPr/>
          <p:nvPr/>
        </p:nvGrpSpPr>
        <p:grpSpPr>
          <a:xfrm>
            <a:off x="2404410" y="4632532"/>
            <a:ext cx="2724912" cy="407674"/>
            <a:chOff x="2218944" y="600001"/>
            <a:chExt cx="2496312" cy="568095"/>
          </a:xfrm>
        </p:grpSpPr>
        <p:sp>
          <p:nvSpPr>
            <p:cNvPr id="43" name="Rounded Rectangle 42"/>
            <p:cNvSpPr/>
            <p:nvPr/>
          </p:nvSpPr>
          <p:spPr>
            <a:xfrm>
              <a:off x="2218944" y="600001"/>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4" name="Rounded Rectangle 6"/>
            <p:cNvSpPr/>
            <p:nvPr/>
          </p:nvSpPr>
          <p:spPr>
            <a:xfrm>
              <a:off x="2246676" y="627733"/>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dirty="0" smtClean="0"/>
                <a:t>Telecommunications and Network Security </a:t>
              </a:r>
              <a:endParaRPr lang="en-US" sz="1200" b="1" kern="1200" dirty="0"/>
            </a:p>
          </p:txBody>
        </p:sp>
      </p:grpSp>
      <p:grpSp>
        <p:nvGrpSpPr>
          <p:cNvPr id="45" name="Group 44"/>
          <p:cNvGrpSpPr/>
          <p:nvPr/>
        </p:nvGrpSpPr>
        <p:grpSpPr>
          <a:xfrm>
            <a:off x="2404410" y="2068528"/>
            <a:ext cx="2724912" cy="407674"/>
            <a:chOff x="2218944" y="1196501"/>
            <a:chExt cx="2496312" cy="568095"/>
          </a:xfrm>
          <a:solidFill>
            <a:schemeClr val="tx2"/>
          </a:solidFill>
        </p:grpSpPr>
        <p:sp>
          <p:nvSpPr>
            <p:cNvPr id="46" name="Rounded Rectangle 45"/>
            <p:cNvSpPr/>
            <p:nvPr/>
          </p:nvSpPr>
          <p:spPr>
            <a:xfrm>
              <a:off x="2218944" y="1196501"/>
              <a:ext cx="2496312" cy="568095"/>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7" name="Rounded Rectangle 8"/>
            <p:cNvSpPr/>
            <p:nvPr/>
          </p:nvSpPr>
          <p:spPr>
            <a:xfrm>
              <a:off x="2246676" y="1224233"/>
              <a:ext cx="2440848" cy="512631"/>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dirty="0" smtClean="0"/>
                <a:t>Information Security Governance and Risk Management </a:t>
              </a:r>
              <a:endParaRPr lang="en-US" sz="1200" b="1" kern="1200" dirty="0"/>
            </a:p>
          </p:txBody>
        </p:sp>
      </p:grpSp>
      <p:grpSp>
        <p:nvGrpSpPr>
          <p:cNvPr id="48" name="Group 47"/>
          <p:cNvGrpSpPr/>
          <p:nvPr/>
        </p:nvGrpSpPr>
        <p:grpSpPr>
          <a:xfrm>
            <a:off x="2404410" y="5914537"/>
            <a:ext cx="2724912" cy="407674"/>
            <a:chOff x="2218944" y="1793001"/>
            <a:chExt cx="2496312" cy="568095"/>
          </a:xfrm>
        </p:grpSpPr>
        <p:sp>
          <p:nvSpPr>
            <p:cNvPr id="49" name="Rounded Rectangle 48"/>
            <p:cNvSpPr/>
            <p:nvPr/>
          </p:nvSpPr>
          <p:spPr>
            <a:xfrm>
              <a:off x="2218944" y="1793001"/>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0" name="Rounded Rectangle 10"/>
            <p:cNvSpPr/>
            <p:nvPr/>
          </p:nvSpPr>
          <p:spPr>
            <a:xfrm>
              <a:off x="2246676" y="1820733"/>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smtClean="0"/>
                <a:t>Software Development Security </a:t>
              </a:r>
              <a:endParaRPr lang="en-US" sz="1200" b="1" kern="1200" dirty="0"/>
            </a:p>
          </p:txBody>
        </p:sp>
      </p:grpSp>
      <p:grpSp>
        <p:nvGrpSpPr>
          <p:cNvPr id="51" name="Group 50"/>
          <p:cNvGrpSpPr/>
          <p:nvPr/>
        </p:nvGrpSpPr>
        <p:grpSpPr>
          <a:xfrm>
            <a:off x="2404410" y="3350530"/>
            <a:ext cx="2724912" cy="407674"/>
            <a:chOff x="2218944" y="2389502"/>
            <a:chExt cx="2496312" cy="568095"/>
          </a:xfrm>
          <a:solidFill>
            <a:schemeClr val="accent4"/>
          </a:solidFill>
        </p:grpSpPr>
        <p:sp>
          <p:nvSpPr>
            <p:cNvPr id="52" name="Rounded Rectangle 51"/>
            <p:cNvSpPr/>
            <p:nvPr/>
          </p:nvSpPr>
          <p:spPr>
            <a:xfrm>
              <a:off x="2218944" y="2389502"/>
              <a:ext cx="2496312" cy="568095"/>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3" name="Rounded Rectangle 12"/>
            <p:cNvSpPr/>
            <p:nvPr/>
          </p:nvSpPr>
          <p:spPr>
            <a:xfrm>
              <a:off x="2246676" y="2417234"/>
              <a:ext cx="2440848" cy="512631"/>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smtClean="0"/>
                <a:t>Cryptography </a:t>
              </a:r>
              <a:endParaRPr lang="en-US" sz="1200" b="1" kern="1200" dirty="0"/>
            </a:p>
          </p:txBody>
        </p:sp>
      </p:grpSp>
      <p:grpSp>
        <p:nvGrpSpPr>
          <p:cNvPr id="54" name="Group 53"/>
          <p:cNvGrpSpPr/>
          <p:nvPr/>
        </p:nvGrpSpPr>
        <p:grpSpPr>
          <a:xfrm>
            <a:off x="2404410" y="3777864"/>
            <a:ext cx="2724912" cy="407674"/>
            <a:chOff x="2218944" y="2986002"/>
            <a:chExt cx="2496312" cy="568095"/>
          </a:xfrm>
          <a:solidFill>
            <a:schemeClr val="accent4"/>
          </a:solidFill>
        </p:grpSpPr>
        <p:sp>
          <p:nvSpPr>
            <p:cNvPr id="55" name="Rounded Rectangle 54"/>
            <p:cNvSpPr/>
            <p:nvPr/>
          </p:nvSpPr>
          <p:spPr>
            <a:xfrm>
              <a:off x="2218944" y="2986002"/>
              <a:ext cx="2496312" cy="568095"/>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6" name="Rounded Rectangle 14"/>
            <p:cNvSpPr/>
            <p:nvPr/>
          </p:nvSpPr>
          <p:spPr>
            <a:xfrm>
              <a:off x="2246676" y="3013734"/>
              <a:ext cx="2440848" cy="512631"/>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smtClean="0"/>
                <a:t>Security Architecture and Design </a:t>
              </a:r>
              <a:endParaRPr lang="en-US" sz="1200" b="1" kern="1200" dirty="0"/>
            </a:p>
          </p:txBody>
        </p:sp>
      </p:grpSp>
      <p:grpSp>
        <p:nvGrpSpPr>
          <p:cNvPr id="57" name="Group 56"/>
          <p:cNvGrpSpPr/>
          <p:nvPr/>
        </p:nvGrpSpPr>
        <p:grpSpPr>
          <a:xfrm>
            <a:off x="2404410" y="5487200"/>
            <a:ext cx="2724912" cy="407674"/>
            <a:chOff x="2218944" y="3582502"/>
            <a:chExt cx="2496312" cy="568095"/>
          </a:xfrm>
        </p:grpSpPr>
        <p:sp>
          <p:nvSpPr>
            <p:cNvPr id="58" name="Rounded Rectangle 57"/>
            <p:cNvSpPr/>
            <p:nvPr/>
          </p:nvSpPr>
          <p:spPr>
            <a:xfrm>
              <a:off x="2218944" y="3582502"/>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9" name="Rounded Rectangle 16"/>
            <p:cNvSpPr/>
            <p:nvPr/>
          </p:nvSpPr>
          <p:spPr>
            <a:xfrm>
              <a:off x="2246676" y="3610234"/>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smtClean="0"/>
                <a:t>Operations Security </a:t>
              </a:r>
              <a:endParaRPr lang="en-US" sz="1200" b="1" kern="1200" dirty="0"/>
            </a:p>
          </p:txBody>
        </p:sp>
      </p:grpSp>
      <p:grpSp>
        <p:nvGrpSpPr>
          <p:cNvPr id="60" name="Group 59"/>
          <p:cNvGrpSpPr/>
          <p:nvPr/>
        </p:nvGrpSpPr>
        <p:grpSpPr>
          <a:xfrm>
            <a:off x="2404410" y="2495862"/>
            <a:ext cx="2724912" cy="407674"/>
            <a:chOff x="2218944" y="4179003"/>
            <a:chExt cx="2496312" cy="568095"/>
          </a:xfrm>
          <a:solidFill>
            <a:schemeClr val="tx2"/>
          </a:solidFill>
        </p:grpSpPr>
        <p:sp>
          <p:nvSpPr>
            <p:cNvPr id="61" name="Rounded Rectangle 60"/>
            <p:cNvSpPr/>
            <p:nvPr/>
          </p:nvSpPr>
          <p:spPr>
            <a:xfrm>
              <a:off x="2218944" y="4179003"/>
              <a:ext cx="2496312" cy="568095"/>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2" name="Rounded Rectangle 18"/>
            <p:cNvSpPr/>
            <p:nvPr/>
          </p:nvSpPr>
          <p:spPr>
            <a:xfrm>
              <a:off x="2246676" y="4206735"/>
              <a:ext cx="2440848" cy="512631"/>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smtClean="0"/>
                <a:t>Business Continuity and Disaster Recovery Planning </a:t>
              </a:r>
              <a:endParaRPr lang="en-US" sz="1200" b="1" kern="1200" dirty="0"/>
            </a:p>
          </p:txBody>
        </p:sp>
      </p:grpSp>
      <p:grpSp>
        <p:nvGrpSpPr>
          <p:cNvPr id="63" name="Group 62"/>
          <p:cNvGrpSpPr/>
          <p:nvPr/>
        </p:nvGrpSpPr>
        <p:grpSpPr>
          <a:xfrm>
            <a:off x="2404410" y="2923196"/>
            <a:ext cx="2724912" cy="407674"/>
            <a:chOff x="2218944" y="4775503"/>
            <a:chExt cx="2496312" cy="568095"/>
          </a:xfrm>
          <a:solidFill>
            <a:schemeClr val="tx2"/>
          </a:solidFill>
        </p:grpSpPr>
        <p:sp>
          <p:nvSpPr>
            <p:cNvPr id="64" name="Rounded Rectangle 63"/>
            <p:cNvSpPr/>
            <p:nvPr/>
          </p:nvSpPr>
          <p:spPr>
            <a:xfrm>
              <a:off x="2218944" y="4775503"/>
              <a:ext cx="2496312" cy="568095"/>
            </a:xfrm>
            <a:prstGeom prst="roundRect">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5" name="Rounded Rectangle 20"/>
            <p:cNvSpPr/>
            <p:nvPr/>
          </p:nvSpPr>
          <p:spPr>
            <a:xfrm>
              <a:off x="2246676" y="4803235"/>
              <a:ext cx="2440848" cy="512631"/>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smtClean="0"/>
                <a:t>Legal, Regulations, Investigations and Compliance</a:t>
              </a:r>
              <a:endParaRPr lang="en-US" sz="1200" b="1" kern="1200" dirty="0"/>
            </a:p>
          </p:txBody>
        </p:sp>
      </p:grpSp>
      <p:grpSp>
        <p:nvGrpSpPr>
          <p:cNvPr id="66" name="Group 65"/>
          <p:cNvGrpSpPr/>
          <p:nvPr/>
        </p:nvGrpSpPr>
        <p:grpSpPr>
          <a:xfrm>
            <a:off x="2404410" y="4205198"/>
            <a:ext cx="2724912" cy="407674"/>
            <a:chOff x="2218944" y="5372003"/>
            <a:chExt cx="2496312" cy="568095"/>
          </a:xfrm>
        </p:grpSpPr>
        <p:sp>
          <p:nvSpPr>
            <p:cNvPr id="67" name="Rounded Rectangle 66"/>
            <p:cNvSpPr/>
            <p:nvPr/>
          </p:nvSpPr>
          <p:spPr>
            <a:xfrm>
              <a:off x="2218944" y="5372003"/>
              <a:ext cx="2496312" cy="56809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8" name="Rounded Rectangle 22"/>
            <p:cNvSpPr/>
            <p:nvPr/>
          </p:nvSpPr>
          <p:spPr>
            <a:xfrm>
              <a:off x="2246676" y="5399735"/>
              <a:ext cx="2440848" cy="51263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65760" tIns="22860" rIns="45720" bIns="22860" numCol="1" spcCol="1270" anchor="ctr" anchorCtr="0">
              <a:noAutofit/>
            </a:bodyPr>
            <a:lstStyle/>
            <a:p>
              <a:pPr lvl="0" algn="ctr" defTabSz="533400">
                <a:lnSpc>
                  <a:spcPct val="90000"/>
                </a:lnSpc>
                <a:spcBef>
                  <a:spcPct val="0"/>
                </a:spcBef>
                <a:spcAft>
                  <a:spcPct val="35000"/>
                </a:spcAft>
              </a:pPr>
              <a:r>
                <a:rPr lang="en-US" sz="1200" b="1" kern="1200" smtClean="0"/>
                <a:t>Physical (Environmental) Security </a:t>
              </a:r>
              <a:endParaRPr lang="en-US" sz="1200" b="1" kern="1200" dirty="0"/>
            </a:p>
          </p:txBody>
        </p:sp>
      </p:grpSp>
      <p:grpSp>
        <p:nvGrpSpPr>
          <p:cNvPr id="69" name="Group 68"/>
          <p:cNvGrpSpPr/>
          <p:nvPr/>
        </p:nvGrpSpPr>
        <p:grpSpPr>
          <a:xfrm>
            <a:off x="1937387" y="1537517"/>
            <a:ext cx="3191935" cy="407674"/>
            <a:chOff x="2218944" y="3500"/>
            <a:chExt cx="2496312" cy="568095"/>
          </a:xfrm>
        </p:grpSpPr>
        <p:sp>
          <p:nvSpPr>
            <p:cNvPr id="70" name="Rounded Rectangle 69"/>
            <p:cNvSpPr/>
            <p:nvPr/>
          </p:nvSpPr>
          <p:spPr>
            <a:xfrm>
              <a:off x="2218944" y="3500"/>
              <a:ext cx="2496312" cy="568095"/>
            </a:xfrm>
            <a:prstGeom prst="roundRect">
              <a:avLst/>
            </a:prstGeom>
            <a:ln>
              <a:solidFill>
                <a:schemeClr val="tx2"/>
              </a:solidFill>
            </a:ln>
          </p:spPr>
          <p:style>
            <a:lnRef idx="2">
              <a:schemeClr val="accent1"/>
            </a:lnRef>
            <a:fillRef idx="1">
              <a:schemeClr val="lt1"/>
            </a:fillRef>
            <a:effectRef idx="0">
              <a:schemeClr val="accent1"/>
            </a:effectRef>
            <a:fontRef idx="minor">
              <a:schemeClr val="dk1"/>
            </a:fontRef>
          </p:style>
        </p:sp>
        <p:sp>
          <p:nvSpPr>
            <p:cNvPr id="71" name="Rounded Rectangle 4"/>
            <p:cNvSpPr/>
            <p:nvPr/>
          </p:nvSpPr>
          <p:spPr>
            <a:xfrm>
              <a:off x="2218944" y="31232"/>
              <a:ext cx="2496312" cy="512631"/>
            </a:xfrm>
            <a:prstGeom prst="roundRect">
              <a:avLst/>
            </a:prstGeom>
            <a:ln>
              <a:solidFill>
                <a:schemeClr val="tx2"/>
              </a:solidFill>
            </a:ln>
          </p:spPr>
          <p:style>
            <a:lnRef idx="2">
              <a:schemeClr val="accent1"/>
            </a:lnRef>
            <a:fillRef idx="1">
              <a:schemeClr val="lt1"/>
            </a:fillRef>
            <a:effectRef idx="0">
              <a:schemeClr val="accent1"/>
            </a:effectRef>
            <a:fontRef idx="minor">
              <a:schemeClr val="dk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r>
                <a:rPr lang="en-US" sz="1600" b="1" kern="1200" dirty="0" smtClean="0"/>
                <a:t>Shon </a:t>
              </a:r>
              <a:r>
                <a:rPr lang="en-US" sz="1600" b="1" dirty="0"/>
                <a:t>Harris Book – Chapters</a:t>
              </a:r>
              <a:endParaRPr lang="en-US" sz="1600" b="1" kern="1200" dirty="0"/>
            </a:p>
          </p:txBody>
        </p:sp>
      </p:grpSp>
      <p:grpSp>
        <p:nvGrpSpPr>
          <p:cNvPr id="72" name="Group 71"/>
          <p:cNvGrpSpPr/>
          <p:nvPr/>
        </p:nvGrpSpPr>
        <p:grpSpPr>
          <a:xfrm>
            <a:off x="1928922" y="5062255"/>
            <a:ext cx="762000" cy="407674"/>
            <a:chOff x="2218944" y="3500"/>
            <a:chExt cx="2496312" cy="568095"/>
          </a:xfrm>
        </p:grpSpPr>
        <p:sp>
          <p:nvSpPr>
            <p:cNvPr id="73" name="Rounded Rectangle 72"/>
            <p:cNvSpPr/>
            <p:nvPr/>
          </p:nvSpPr>
          <p:spPr>
            <a:xfrm>
              <a:off x="2218944" y="3500"/>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3</a:t>
              </a:r>
              <a:endParaRPr lang="en-US"/>
            </a:p>
          </p:txBody>
        </p:sp>
        <p:sp>
          <p:nvSpPr>
            <p:cNvPr id="74" name="Rounded Rectangle 4"/>
            <p:cNvSpPr/>
            <p:nvPr/>
          </p:nvSpPr>
          <p:spPr>
            <a:xfrm>
              <a:off x="2246676" y="31232"/>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grpSp>
        <p:nvGrpSpPr>
          <p:cNvPr id="75" name="Group 74"/>
          <p:cNvGrpSpPr/>
          <p:nvPr/>
        </p:nvGrpSpPr>
        <p:grpSpPr>
          <a:xfrm>
            <a:off x="1928922" y="4634921"/>
            <a:ext cx="762000" cy="407674"/>
            <a:chOff x="2218944" y="600001"/>
            <a:chExt cx="2496312" cy="568095"/>
          </a:xfrm>
        </p:grpSpPr>
        <p:sp>
          <p:nvSpPr>
            <p:cNvPr id="76" name="Rounded Rectangle 75"/>
            <p:cNvSpPr/>
            <p:nvPr/>
          </p:nvSpPr>
          <p:spPr>
            <a:xfrm>
              <a:off x="2218944" y="600001"/>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6</a:t>
              </a:r>
              <a:endParaRPr lang="en-US"/>
            </a:p>
          </p:txBody>
        </p:sp>
        <p:sp>
          <p:nvSpPr>
            <p:cNvPr id="77" name="Rounded Rectangle 6"/>
            <p:cNvSpPr/>
            <p:nvPr/>
          </p:nvSpPr>
          <p:spPr>
            <a:xfrm>
              <a:off x="2246676" y="627733"/>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grpSp>
        <p:nvGrpSpPr>
          <p:cNvPr id="78" name="Group 77"/>
          <p:cNvGrpSpPr/>
          <p:nvPr/>
        </p:nvGrpSpPr>
        <p:grpSpPr>
          <a:xfrm>
            <a:off x="1928922" y="2070917"/>
            <a:ext cx="762000" cy="407674"/>
            <a:chOff x="2218944" y="1196501"/>
            <a:chExt cx="2496312" cy="568095"/>
          </a:xfrm>
        </p:grpSpPr>
        <p:sp>
          <p:nvSpPr>
            <p:cNvPr id="79" name="Rounded Rectangle 78"/>
            <p:cNvSpPr/>
            <p:nvPr/>
          </p:nvSpPr>
          <p:spPr>
            <a:xfrm>
              <a:off x="2218944" y="1196501"/>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2</a:t>
              </a:r>
              <a:endParaRPr lang="en-US"/>
            </a:p>
          </p:txBody>
        </p:sp>
        <p:sp>
          <p:nvSpPr>
            <p:cNvPr id="80" name="Rounded Rectangle 8"/>
            <p:cNvSpPr/>
            <p:nvPr/>
          </p:nvSpPr>
          <p:spPr>
            <a:xfrm>
              <a:off x="2246676" y="1224233"/>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grpSp>
        <p:nvGrpSpPr>
          <p:cNvPr id="81" name="Group 80"/>
          <p:cNvGrpSpPr/>
          <p:nvPr/>
        </p:nvGrpSpPr>
        <p:grpSpPr>
          <a:xfrm>
            <a:off x="1928922" y="5916926"/>
            <a:ext cx="762000" cy="407674"/>
            <a:chOff x="2218944" y="1793001"/>
            <a:chExt cx="2496312" cy="568095"/>
          </a:xfrm>
        </p:grpSpPr>
        <p:sp>
          <p:nvSpPr>
            <p:cNvPr id="82" name="Rounded Rectangle 81"/>
            <p:cNvSpPr/>
            <p:nvPr/>
          </p:nvSpPr>
          <p:spPr>
            <a:xfrm>
              <a:off x="2218944" y="1793001"/>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10</a:t>
              </a:r>
              <a:endParaRPr lang="en-US"/>
            </a:p>
          </p:txBody>
        </p:sp>
        <p:sp>
          <p:nvSpPr>
            <p:cNvPr id="83" name="Rounded Rectangle 10"/>
            <p:cNvSpPr/>
            <p:nvPr/>
          </p:nvSpPr>
          <p:spPr>
            <a:xfrm>
              <a:off x="2246676" y="1820733"/>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grpSp>
        <p:nvGrpSpPr>
          <p:cNvPr id="84" name="Group 83"/>
          <p:cNvGrpSpPr/>
          <p:nvPr/>
        </p:nvGrpSpPr>
        <p:grpSpPr>
          <a:xfrm>
            <a:off x="1928922" y="3352919"/>
            <a:ext cx="762000" cy="407674"/>
            <a:chOff x="2218944" y="2389502"/>
            <a:chExt cx="2496312" cy="568095"/>
          </a:xfrm>
        </p:grpSpPr>
        <p:sp>
          <p:nvSpPr>
            <p:cNvPr id="85" name="Rounded Rectangle 84"/>
            <p:cNvSpPr/>
            <p:nvPr/>
          </p:nvSpPr>
          <p:spPr>
            <a:xfrm>
              <a:off x="2218944" y="2389502"/>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7</a:t>
              </a:r>
              <a:endParaRPr lang="en-US"/>
            </a:p>
          </p:txBody>
        </p:sp>
        <p:sp>
          <p:nvSpPr>
            <p:cNvPr id="86" name="Rounded Rectangle 12"/>
            <p:cNvSpPr/>
            <p:nvPr/>
          </p:nvSpPr>
          <p:spPr>
            <a:xfrm>
              <a:off x="2246676" y="2417234"/>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grpSp>
        <p:nvGrpSpPr>
          <p:cNvPr id="87" name="Group 86"/>
          <p:cNvGrpSpPr/>
          <p:nvPr/>
        </p:nvGrpSpPr>
        <p:grpSpPr>
          <a:xfrm>
            <a:off x="1928922" y="3780253"/>
            <a:ext cx="762000" cy="407674"/>
            <a:chOff x="2218944" y="2986002"/>
            <a:chExt cx="2496312" cy="568095"/>
          </a:xfrm>
        </p:grpSpPr>
        <p:sp>
          <p:nvSpPr>
            <p:cNvPr id="88" name="Rounded Rectangle 87"/>
            <p:cNvSpPr/>
            <p:nvPr/>
          </p:nvSpPr>
          <p:spPr>
            <a:xfrm>
              <a:off x="2218944" y="2986002"/>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4</a:t>
              </a:r>
              <a:endParaRPr lang="en-US"/>
            </a:p>
          </p:txBody>
        </p:sp>
        <p:sp>
          <p:nvSpPr>
            <p:cNvPr id="89" name="Rounded Rectangle 14"/>
            <p:cNvSpPr/>
            <p:nvPr/>
          </p:nvSpPr>
          <p:spPr>
            <a:xfrm>
              <a:off x="2246676" y="3013734"/>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grpSp>
        <p:nvGrpSpPr>
          <p:cNvPr id="90" name="Group 89"/>
          <p:cNvGrpSpPr/>
          <p:nvPr/>
        </p:nvGrpSpPr>
        <p:grpSpPr>
          <a:xfrm>
            <a:off x="1928922" y="5489589"/>
            <a:ext cx="762000" cy="407674"/>
            <a:chOff x="2218944" y="3582502"/>
            <a:chExt cx="2496312" cy="568095"/>
          </a:xfrm>
        </p:grpSpPr>
        <p:sp>
          <p:nvSpPr>
            <p:cNvPr id="91" name="Rounded Rectangle 90"/>
            <p:cNvSpPr/>
            <p:nvPr/>
          </p:nvSpPr>
          <p:spPr>
            <a:xfrm>
              <a:off x="2218944" y="3582502"/>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11</a:t>
              </a:r>
              <a:endParaRPr lang="en-US"/>
            </a:p>
          </p:txBody>
        </p:sp>
        <p:sp>
          <p:nvSpPr>
            <p:cNvPr id="92" name="Rounded Rectangle 16"/>
            <p:cNvSpPr/>
            <p:nvPr/>
          </p:nvSpPr>
          <p:spPr>
            <a:xfrm>
              <a:off x="2246676" y="3610234"/>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grpSp>
        <p:nvGrpSpPr>
          <p:cNvPr id="93" name="Group 92"/>
          <p:cNvGrpSpPr/>
          <p:nvPr/>
        </p:nvGrpSpPr>
        <p:grpSpPr>
          <a:xfrm>
            <a:off x="1928922" y="2498251"/>
            <a:ext cx="762000" cy="407674"/>
            <a:chOff x="2218944" y="4179003"/>
            <a:chExt cx="2496312" cy="568095"/>
          </a:xfrm>
        </p:grpSpPr>
        <p:sp>
          <p:nvSpPr>
            <p:cNvPr id="94" name="Rounded Rectangle 93"/>
            <p:cNvSpPr/>
            <p:nvPr/>
          </p:nvSpPr>
          <p:spPr>
            <a:xfrm>
              <a:off x="2218944" y="4179003"/>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8</a:t>
              </a:r>
              <a:endParaRPr lang="en-US"/>
            </a:p>
          </p:txBody>
        </p:sp>
        <p:sp>
          <p:nvSpPr>
            <p:cNvPr id="95" name="Rounded Rectangle 18"/>
            <p:cNvSpPr/>
            <p:nvPr/>
          </p:nvSpPr>
          <p:spPr>
            <a:xfrm>
              <a:off x="2246676" y="4206735"/>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grpSp>
        <p:nvGrpSpPr>
          <p:cNvPr id="96" name="Group 95"/>
          <p:cNvGrpSpPr/>
          <p:nvPr/>
        </p:nvGrpSpPr>
        <p:grpSpPr>
          <a:xfrm>
            <a:off x="1928922" y="2925585"/>
            <a:ext cx="762000" cy="407674"/>
            <a:chOff x="2218944" y="4775503"/>
            <a:chExt cx="2496312" cy="568095"/>
          </a:xfrm>
        </p:grpSpPr>
        <p:sp>
          <p:nvSpPr>
            <p:cNvPr id="97" name="Rounded Rectangle 96"/>
            <p:cNvSpPr/>
            <p:nvPr/>
          </p:nvSpPr>
          <p:spPr>
            <a:xfrm>
              <a:off x="2218944" y="4775503"/>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9</a:t>
              </a:r>
              <a:endParaRPr lang="en-US"/>
            </a:p>
          </p:txBody>
        </p:sp>
        <p:sp>
          <p:nvSpPr>
            <p:cNvPr id="98" name="Rounded Rectangle 20"/>
            <p:cNvSpPr/>
            <p:nvPr/>
          </p:nvSpPr>
          <p:spPr>
            <a:xfrm>
              <a:off x="2246676" y="4803235"/>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grpSp>
        <p:nvGrpSpPr>
          <p:cNvPr id="99" name="Group 98"/>
          <p:cNvGrpSpPr/>
          <p:nvPr/>
        </p:nvGrpSpPr>
        <p:grpSpPr>
          <a:xfrm>
            <a:off x="1928922" y="4207587"/>
            <a:ext cx="762000" cy="407674"/>
            <a:chOff x="2218944" y="5372003"/>
            <a:chExt cx="2496312" cy="568095"/>
          </a:xfrm>
        </p:grpSpPr>
        <p:sp>
          <p:nvSpPr>
            <p:cNvPr id="100" name="Rounded Rectangle 99"/>
            <p:cNvSpPr/>
            <p:nvPr/>
          </p:nvSpPr>
          <p:spPr>
            <a:xfrm>
              <a:off x="2218944" y="5372003"/>
              <a:ext cx="2496312" cy="568095"/>
            </a:xfrm>
            <a:prstGeom prst="homePlat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mtClean="0"/>
                <a:t>5</a:t>
              </a:r>
              <a:endParaRPr lang="en-US"/>
            </a:p>
          </p:txBody>
        </p:sp>
        <p:sp>
          <p:nvSpPr>
            <p:cNvPr id="101" name="Rounded Rectangle 22"/>
            <p:cNvSpPr/>
            <p:nvPr/>
          </p:nvSpPr>
          <p:spPr>
            <a:xfrm>
              <a:off x="2246676" y="5399735"/>
              <a:ext cx="2440848" cy="512631"/>
            </a:xfrm>
            <a:prstGeom prst="homePlate">
              <a:avLst/>
            </a:prstGeom>
          </p:spPr>
          <p:style>
            <a:lnRef idx="0">
              <a:scrgbClr r="0" g="0" b="0"/>
            </a:lnRef>
            <a:fillRef idx="0">
              <a:scrgbClr r="0" g="0" b="0"/>
            </a:fillRef>
            <a:effectRef idx="0">
              <a:scrgbClr r="0" g="0" b="0"/>
            </a:effectRef>
            <a:fontRef idx="minor">
              <a:schemeClr val="lt1"/>
            </a:fontRef>
          </p:style>
          <p:txBody>
            <a:bodyPr spcFirstLastPara="0" vert="horz" wrap="square" lIns="45720" tIns="22860" rIns="45720" bIns="22860" numCol="1" spcCol="1270" anchor="ctr" anchorCtr="0">
              <a:noAutofit/>
            </a:bodyPr>
            <a:lstStyle/>
            <a:p>
              <a:pPr lvl="0" algn="ctr" defTabSz="533400">
                <a:lnSpc>
                  <a:spcPct val="90000"/>
                </a:lnSpc>
                <a:spcBef>
                  <a:spcPct val="0"/>
                </a:spcBef>
                <a:spcAft>
                  <a:spcPct val="35000"/>
                </a:spcAft>
              </a:pPr>
              <a:endParaRPr lang="en-US" sz="1600" kern="1200" dirty="0"/>
            </a:p>
          </p:txBody>
        </p:sp>
      </p:grpSp>
      <p:cxnSp>
        <p:nvCxnSpPr>
          <p:cNvPr id="103" name="Straight Arrow Connector 102"/>
          <p:cNvCxnSpPr>
            <a:stCxn id="46" idx="3"/>
            <a:endCxn id="33" idx="1"/>
          </p:cNvCxnSpPr>
          <p:nvPr/>
        </p:nvCxnSpPr>
        <p:spPr>
          <a:xfrm>
            <a:off x="5129322" y="2272365"/>
            <a:ext cx="828756" cy="408278"/>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a:stCxn id="61" idx="3"/>
            <a:endCxn id="33" idx="1"/>
          </p:cNvCxnSpPr>
          <p:nvPr/>
        </p:nvCxnSpPr>
        <p:spPr>
          <a:xfrm flipV="1">
            <a:off x="5129322" y="2680643"/>
            <a:ext cx="828756" cy="19056"/>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a:stCxn id="64" idx="3"/>
            <a:endCxn id="33" idx="1"/>
          </p:cNvCxnSpPr>
          <p:nvPr/>
        </p:nvCxnSpPr>
        <p:spPr>
          <a:xfrm flipV="1">
            <a:off x="5129322" y="2680643"/>
            <a:ext cx="828756" cy="446390"/>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a:stCxn id="55" idx="3"/>
            <a:endCxn id="29" idx="1"/>
          </p:cNvCxnSpPr>
          <p:nvPr/>
        </p:nvCxnSpPr>
        <p:spPr>
          <a:xfrm flipV="1">
            <a:off x="5129322" y="3980901"/>
            <a:ext cx="832566" cy="800"/>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a:stCxn id="52" idx="3"/>
            <a:endCxn id="31" idx="1"/>
          </p:cNvCxnSpPr>
          <p:nvPr/>
        </p:nvCxnSpPr>
        <p:spPr>
          <a:xfrm flipV="1">
            <a:off x="5129322" y="3549033"/>
            <a:ext cx="828756" cy="5334"/>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15" name="Straight Arrow Connector 114"/>
          <p:cNvCxnSpPr>
            <a:stCxn id="55" idx="3"/>
            <a:endCxn id="31" idx="1"/>
          </p:cNvCxnSpPr>
          <p:nvPr/>
        </p:nvCxnSpPr>
        <p:spPr>
          <a:xfrm flipV="1">
            <a:off x="5129322" y="3549033"/>
            <a:ext cx="828756" cy="432668"/>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17" name="Straight Arrow Connector 116"/>
          <p:cNvCxnSpPr>
            <a:stCxn id="67" idx="3"/>
            <a:endCxn id="23" idx="1"/>
          </p:cNvCxnSpPr>
          <p:nvPr/>
        </p:nvCxnSpPr>
        <p:spPr>
          <a:xfrm flipV="1">
            <a:off x="5129322" y="4405815"/>
            <a:ext cx="832566" cy="3220"/>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20" name="Straight Arrow Connector 119"/>
          <p:cNvCxnSpPr>
            <a:stCxn id="43" idx="3"/>
            <a:endCxn id="21" idx="1"/>
          </p:cNvCxnSpPr>
          <p:nvPr/>
        </p:nvCxnSpPr>
        <p:spPr>
          <a:xfrm flipV="1">
            <a:off x="5129322" y="4833873"/>
            <a:ext cx="832566" cy="2496"/>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22" name="Straight Arrow Connector 121"/>
          <p:cNvCxnSpPr>
            <a:stCxn id="40" idx="3"/>
            <a:endCxn id="19" idx="1"/>
          </p:cNvCxnSpPr>
          <p:nvPr/>
        </p:nvCxnSpPr>
        <p:spPr>
          <a:xfrm flipV="1">
            <a:off x="5129322" y="5261932"/>
            <a:ext cx="832566" cy="1771"/>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a:stCxn id="49" idx="3"/>
            <a:endCxn id="15" idx="1"/>
          </p:cNvCxnSpPr>
          <p:nvPr/>
        </p:nvCxnSpPr>
        <p:spPr>
          <a:xfrm flipV="1">
            <a:off x="5129322" y="6118048"/>
            <a:ext cx="832566" cy="326"/>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cxnSp>
        <p:nvCxnSpPr>
          <p:cNvPr id="126" name="Straight Arrow Connector 125"/>
          <p:cNvCxnSpPr>
            <a:stCxn id="58" idx="3"/>
            <a:endCxn id="17" idx="1"/>
          </p:cNvCxnSpPr>
          <p:nvPr/>
        </p:nvCxnSpPr>
        <p:spPr>
          <a:xfrm flipV="1">
            <a:off x="5129322" y="5689990"/>
            <a:ext cx="832566" cy="1047"/>
          </a:xfrm>
          <a:prstGeom prst="straightConnector1">
            <a:avLst/>
          </a:prstGeom>
          <a:ln w="31750">
            <a:tailEnd type="stealth" w="med" len="lg"/>
          </a:ln>
        </p:spPr>
        <p:style>
          <a:lnRef idx="1">
            <a:schemeClr val="accent1"/>
          </a:lnRef>
          <a:fillRef idx="0">
            <a:schemeClr val="accent1"/>
          </a:fillRef>
          <a:effectRef idx="0">
            <a:schemeClr val="accent1"/>
          </a:effectRef>
          <a:fontRef idx="minor">
            <a:schemeClr val="tx1"/>
          </a:fontRef>
        </p:style>
      </p:cxnSp>
      <p:sp>
        <p:nvSpPr>
          <p:cNvPr id="127" name="Title 126"/>
          <p:cNvSpPr>
            <a:spLocks noGrp="1"/>
          </p:cNvSpPr>
          <p:nvPr>
            <p:ph type="title"/>
          </p:nvPr>
        </p:nvSpPr>
        <p:spPr/>
        <p:txBody>
          <a:bodyPr/>
          <a:lstStyle/>
          <a:p>
            <a:r>
              <a:rPr lang="en-US" dirty="0"/>
              <a:t>Comparison of Our Class to CISSP Domains</a:t>
            </a:r>
          </a:p>
        </p:txBody>
      </p:sp>
      <p:sp>
        <p:nvSpPr>
          <p:cNvPr id="3" name="Right Arrow 2"/>
          <p:cNvSpPr/>
          <p:nvPr/>
        </p:nvSpPr>
        <p:spPr>
          <a:xfrm>
            <a:off x="720182" y="2363561"/>
            <a:ext cx="990600" cy="65322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0107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smtClean="0"/>
              <a:t>Phase 4: Recovery Strategies </a:t>
            </a:r>
          </a:p>
        </p:txBody>
      </p:sp>
      <p:sp>
        <p:nvSpPr>
          <p:cNvPr id="24579" name="Rectangle 3"/>
          <p:cNvSpPr>
            <a:spLocks noGrp="1" noChangeArrowheads="1"/>
          </p:cNvSpPr>
          <p:nvPr>
            <p:ph idx="1"/>
          </p:nvPr>
        </p:nvSpPr>
        <p:spPr/>
        <p:txBody>
          <a:bodyPr>
            <a:normAutofit/>
          </a:bodyPr>
          <a:lstStyle/>
          <a:p>
            <a:pPr>
              <a:buNone/>
            </a:pPr>
            <a:r>
              <a:rPr lang="en-US" dirty="0" smtClean="0"/>
              <a:t>5 categories</a:t>
            </a:r>
          </a:p>
          <a:p>
            <a:pPr lvl="1"/>
            <a:r>
              <a:rPr lang="en-US" dirty="0" smtClean="0"/>
              <a:t>Business Process Recovery</a:t>
            </a:r>
          </a:p>
          <a:p>
            <a:pPr lvl="1"/>
            <a:r>
              <a:rPr lang="en-US" dirty="0" smtClean="0"/>
              <a:t>Facility Recovery</a:t>
            </a:r>
          </a:p>
          <a:p>
            <a:pPr lvl="1"/>
            <a:r>
              <a:rPr lang="en-US" dirty="0" smtClean="0"/>
              <a:t>Supply and Technology Recovery</a:t>
            </a:r>
          </a:p>
          <a:p>
            <a:pPr lvl="1"/>
            <a:r>
              <a:rPr lang="en-US" dirty="0" smtClean="0"/>
              <a:t>User Environment Recovery</a:t>
            </a:r>
          </a:p>
          <a:p>
            <a:pPr lvl="1"/>
            <a:r>
              <a:rPr lang="en-US" dirty="0" smtClean="0"/>
              <a:t>Data Recovery</a:t>
            </a:r>
          </a:p>
          <a:p>
            <a:endParaRPr lang="en-US" dirty="0" smtClean="0"/>
          </a:p>
          <a:p>
            <a:r>
              <a:rPr lang="en-US" dirty="0" smtClean="0"/>
              <a:t>We will go into more detail on each of these categories coming up.</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77771500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dirty="0" smtClean="0"/>
              <a:t>Business Process Recovery  </a:t>
            </a:r>
          </a:p>
        </p:txBody>
      </p:sp>
      <p:sp>
        <p:nvSpPr>
          <p:cNvPr id="25603" name="Rectangle 3"/>
          <p:cNvSpPr>
            <a:spLocks noGrp="1" noChangeArrowheads="1"/>
          </p:cNvSpPr>
          <p:nvPr>
            <p:ph idx="1"/>
          </p:nvPr>
        </p:nvSpPr>
        <p:spPr/>
        <p:txBody>
          <a:bodyPr>
            <a:normAutofit lnSpcReduction="10000"/>
          </a:bodyPr>
          <a:lstStyle/>
          <a:p>
            <a:pPr>
              <a:buNone/>
            </a:pPr>
            <a:r>
              <a:rPr lang="en-US" dirty="0" smtClean="0"/>
              <a:t>A Business Process is a set of interrelated steps linked through specific actives to accomplish a specific task. For these processes the team must know the components of the process including</a:t>
            </a:r>
          </a:p>
          <a:p>
            <a:pPr lvl="1"/>
            <a:r>
              <a:rPr lang="en-US" dirty="0" smtClean="0"/>
              <a:t>Required roles</a:t>
            </a:r>
          </a:p>
          <a:p>
            <a:pPr lvl="1"/>
            <a:r>
              <a:rPr lang="en-US" dirty="0" smtClean="0"/>
              <a:t>Required resources</a:t>
            </a:r>
          </a:p>
          <a:p>
            <a:pPr lvl="1"/>
            <a:r>
              <a:rPr lang="en-US" dirty="0" smtClean="0"/>
              <a:t>Input and output mechanisms</a:t>
            </a:r>
          </a:p>
          <a:p>
            <a:pPr lvl="1"/>
            <a:r>
              <a:rPr lang="en-US" dirty="0" smtClean="0"/>
              <a:t>Workflow steps</a:t>
            </a:r>
          </a:p>
          <a:p>
            <a:pPr lvl="1"/>
            <a:r>
              <a:rPr lang="en-US" dirty="0" smtClean="0"/>
              <a:t>Required time for completions</a:t>
            </a:r>
          </a:p>
          <a:p>
            <a:pPr lvl="1"/>
            <a:r>
              <a:rPr lang="en-US" dirty="0" smtClean="0"/>
              <a:t>Interdependencies between this processes and other processes.</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58101470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dirty="0" smtClean="0"/>
              <a:t>Facility Recovery  </a:t>
            </a:r>
          </a:p>
        </p:txBody>
      </p:sp>
      <p:sp>
        <p:nvSpPr>
          <p:cNvPr id="26627" name="Rectangle 3"/>
          <p:cNvSpPr>
            <a:spLocks noGrp="1" noChangeArrowheads="1"/>
          </p:cNvSpPr>
          <p:nvPr>
            <p:ph idx="1"/>
          </p:nvPr>
        </p:nvSpPr>
        <p:spPr/>
        <p:txBody>
          <a:bodyPr>
            <a:normAutofit/>
          </a:bodyPr>
          <a:lstStyle/>
          <a:p>
            <a:pPr>
              <a:buNone/>
            </a:pPr>
            <a:r>
              <a:rPr lang="en-US" dirty="0" smtClean="0"/>
              <a:t>Facility Recovery is concerned with the ability to move processing operations to an alternate facility in case of the failure of the main facility. We can have multiple method to deal with this including</a:t>
            </a:r>
          </a:p>
          <a:p>
            <a:pPr lvl="1"/>
            <a:r>
              <a:rPr lang="en-US" i="1" dirty="0" smtClean="0"/>
              <a:t>subscriptions services </a:t>
            </a:r>
            <a:r>
              <a:rPr lang="en-US" dirty="0" smtClean="0"/>
              <a:t>with </a:t>
            </a:r>
            <a:r>
              <a:rPr lang="en-US" i="1" dirty="0" smtClean="0"/>
              <a:t>service bureaus*</a:t>
            </a:r>
          </a:p>
          <a:p>
            <a:pPr lvl="1"/>
            <a:r>
              <a:rPr lang="en-US" dirty="0" smtClean="0"/>
              <a:t>Reciprocal Agreements*</a:t>
            </a:r>
          </a:p>
          <a:p>
            <a:pPr lvl="1"/>
            <a:r>
              <a:rPr lang="en-US" dirty="0" smtClean="0"/>
              <a:t>Redundant Sites*</a:t>
            </a:r>
          </a:p>
          <a:p>
            <a:pPr lvl="1"/>
            <a:endParaRPr lang="en-US" dirty="0" smtClean="0"/>
          </a:p>
          <a:p>
            <a:pPr>
              <a:buNone/>
            </a:pPr>
            <a:r>
              <a:rPr lang="en-US" dirty="0" smtClean="0"/>
              <a:t>Lets looks into each of these more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64681272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normAutofit/>
          </a:bodyPr>
          <a:lstStyle/>
          <a:p>
            <a:r>
              <a:rPr lang="en-US" dirty="0" smtClean="0"/>
              <a:t>Facility Recovery  Subscription services</a:t>
            </a:r>
          </a:p>
        </p:txBody>
      </p:sp>
      <p:sp>
        <p:nvSpPr>
          <p:cNvPr id="27651" name="Rectangle 3"/>
          <p:cNvSpPr>
            <a:spLocks noGrp="1" noChangeArrowheads="1"/>
          </p:cNvSpPr>
          <p:nvPr>
            <p:ph idx="1"/>
          </p:nvPr>
        </p:nvSpPr>
        <p:spPr/>
        <p:txBody>
          <a:bodyPr>
            <a:normAutofit lnSpcReduction="10000"/>
          </a:bodyPr>
          <a:lstStyle/>
          <a:p>
            <a:pPr>
              <a:buNone/>
            </a:pPr>
            <a:r>
              <a:rPr lang="en-US" dirty="0" smtClean="0"/>
              <a:t>A </a:t>
            </a:r>
            <a:r>
              <a:rPr lang="en-US" i="1" dirty="0" smtClean="0"/>
              <a:t>subscription service </a:t>
            </a:r>
            <a:r>
              <a:rPr lang="en-US" dirty="0" smtClean="0"/>
              <a:t>is a contract with a 3rd party to provide access to a facility. There is generally a monthly fee to retain the right to use the facility along with a large </a:t>
            </a:r>
            <a:r>
              <a:rPr lang="en-US" i="1" dirty="0" smtClean="0"/>
              <a:t>activation fee </a:t>
            </a:r>
            <a:r>
              <a:rPr lang="en-US" dirty="0" smtClean="0"/>
              <a:t>and hourly fee when actually using the facility. This is obviously a short term only solution. There are 3 types of subscription services which we will talk about more of in the next slides</a:t>
            </a:r>
          </a:p>
          <a:p>
            <a:pPr lvl="1"/>
            <a:r>
              <a:rPr lang="en-US" dirty="0" smtClean="0"/>
              <a:t>Hot Site</a:t>
            </a:r>
          </a:p>
          <a:p>
            <a:pPr lvl="1"/>
            <a:r>
              <a:rPr lang="en-US" dirty="0" smtClean="0"/>
              <a:t>Warm Site</a:t>
            </a:r>
          </a:p>
          <a:p>
            <a:pPr lvl="1"/>
            <a:r>
              <a:rPr lang="en-US" dirty="0" smtClean="0"/>
              <a:t>Cold Site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71893064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Alternate Sites</a:t>
            </a:r>
            <a:endParaRPr lang="en-US" dirty="0"/>
          </a:p>
        </p:txBody>
      </p:sp>
      <p:sp>
        <p:nvSpPr>
          <p:cNvPr id="3" name="Content Placeholder 2"/>
          <p:cNvSpPr>
            <a:spLocks noGrp="1"/>
          </p:cNvSpPr>
          <p:nvPr>
            <p:ph idx="1"/>
          </p:nvPr>
        </p:nvSpPr>
        <p:spPr/>
        <p:txBody>
          <a:bodyPr/>
          <a:lstStyle/>
          <a:p>
            <a:endParaRPr lang="en-US" dirty="0" smtClean="0"/>
          </a:p>
          <a:p>
            <a:endParaRPr lang="en-US" dirty="0" smtClean="0"/>
          </a:p>
          <a:p>
            <a:pPr>
              <a:buNone/>
            </a:pPr>
            <a:r>
              <a:rPr lang="en-US" dirty="0" smtClean="0"/>
              <a:t>You need to understand the different types of alternate sites discussed on the next few slides as well as the terminology, characteristics, pros and cons of each. The exam explores these topics heavily.</a:t>
            </a:r>
            <a:endParaRPr lang="en-US" dirty="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27534775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r>
              <a:rPr lang="en-US" dirty="0" smtClean="0"/>
              <a:t>Hot Site  </a:t>
            </a:r>
          </a:p>
        </p:txBody>
      </p:sp>
      <p:sp>
        <p:nvSpPr>
          <p:cNvPr id="28675" name="Rectangle 3"/>
          <p:cNvSpPr>
            <a:spLocks noGrp="1" noChangeArrowheads="1"/>
          </p:cNvSpPr>
          <p:nvPr>
            <p:ph idx="1"/>
          </p:nvPr>
        </p:nvSpPr>
        <p:spPr/>
        <p:txBody>
          <a:bodyPr>
            <a:normAutofit fontScale="92500" lnSpcReduction="20000"/>
          </a:bodyPr>
          <a:lstStyle/>
          <a:p>
            <a:pPr>
              <a:buNone/>
            </a:pPr>
            <a:r>
              <a:rPr lang="en-US" dirty="0" smtClean="0"/>
              <a:t>Hot Site – a facility that is fully configured and ready to operate in a few hours. The only resources missing from a hot site is the actual data and the actual employees.</a:t>
            </a:r>
          </a:p>
          <a:p>
            <a:pPr>
              <a:buNone/>
            </a:pPr>
            <a:endParaRPr lang="en-US" dirty="0" smtClean="0"/>
          </a:p>
          <a:p>
            <a:r>
              <a:rPr lang="en-US" dirty="0" smtClean="0"/>
              <a:t>Hardware and software MUST be fully compatible or it’s pointless</a:t>
            </a:r>
          </a:p>
          <a:p>
            <a:r>
              <a:rPr lang="en-US" dirty="0" smtClean="0"/>
              <a:t>Vendor may not have customer specific or proprietary hardware/software</a:t>
            </a:r>
          </a:p>
          <a:p>
            <a:r>
              <a:rPr lang="en-US" dirty="0" smtClean="0"/>
              <a:t>+ can allow for annual testing</a:t>
            </a:r>
          </a:p>
          <a:p>
            <a:r>
              <a:rPr lang="en-US" dirty="0" smtClean="0"/>
              <a:t>+ ready within hours</a:t>
            </a:r>
          </a:p>
          <a:p>
            <a:r>
              <a:rPr lang="en-US" dirty="0" smtClean="0"/>
              <a:t>- Very Expensive</a:t>
            </a:r>
          </a:p>
          <a:p>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46498568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dirty="0" smtClean="0"/>
              <a:t>Warm Site  </a:t>
            </a:r>
          </a:p>
        </p:txBody>
      </p:sp>
      <p:sp>
        <p:nvSpPr>
          <p:cNvPr id="29699" name="Rectangle 3"/>
          <p:cNvSpPr>
            <a:spLocks noGrp="1" noChangeArrowheads="1"/>
          </p:cNvSpPr>
          <p:nvPr>
            <p:ph idx="1"/>
          </p:nvPr>
        </p:nvSpPr>
        <p:spPr/>
        <p:txBody>
          <a:bodyPr>
            <a:normAutofit fontScale="85000" lnSpcReduction="20000"/>
          </a:bodyPr>
          <a:lstStyle/>
          <a:p>
            <a:pPr>
              <a:buNone/>
            </a:pPr>
            <a:r>
              <a:rPr lang="en-US" dirty="0" smtClean="0"/>
              <a:t>A facility that is usually partially configured with some computing equipment, but not significant hardware. i.e. a hot site without the expensive stuff. </a:t>
            </a:r>
          </a:p>
          <a:p>
            <a:r>
              <a:rPr lang="en-US" dirty="0" smtClean="0"/>
              <a:t>Generally can be up in an acceptable time period. </a:t>
            </a:r>
          </a:p>
          <a:p>
            <a:r>
              <a:rPr lang="en-US" dirty="0" smtClean="0"/>
              <a:t>May be better for customers with specific hardware/software needs, customer will bring computing hardware with them.</a:t>
            </a:r>
          </a:p>
          <a:p>
            <a:r>
              <a:rPr lang="en-US" dirty="0" smtClean="0"/>
              <a:t>Most widely used model</a:t>
            </a:r>
          </a:p>
          <a:p>
            <a:r>
              <a:rPr lang="en-US" dirty="0" smtClean="0"/>
              <a:t>+cheaper</a:t>
            </a:r>
          </a:p>
          <a:p>
            <a:r>
              <a:rPr lang="en-US" dirty="0" smtClean="0"/>
              <a:t>+available for longer timeframe due to reduced costs</a:t>
            </a:r>
          </a:p>
          <a:p>
            <a:r>
              <a:rPr lang="en-US" dirty="0" smtClean="0"/>
              <a:t>+ good if you have our own custom hardware/software</a:t>
            </a:r>
          </a:p>
          <a:p>
            <a:r>
              <a:rPr lang="en-US" dirty="0" smtClean="0"/>
              <a:t>- takes longer to prepare</a:t>
            </a:r>
          </a:p>
          <a:p>
            <a:r>
              <a:rPr lang="en-US" dirty="0" smtClean="0"/>
              <a:t>-actual yearly testing not generally possible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86723086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dirty="0" smtClean="0"/>
              <a:t>Cold Site  </a:t>
            </a:r>
          </a:p>
        </p:txBody>
      </p:sp>
      <p:sp>
        <p:nvSpPr>
          <p:cNvPr id="30723" name="Rectangle 3"/>
          <p:cNvSpPr>
            <a:spLocks noGrp="1" noChangeArrowheads="1"/>
          </p:cNvSpPr>
          <p:nvPr>
            <p:ph idx="1"/>
          </p:nvPr>
        </p:nvSpPr>
        <p:spPr/>
        <p:txBody>
          <a:bodyPr>
            <a:normAutofit lnSpcReduction="10000"/>
          </a:bodyPr>
          <a:lstStyle/>
          <a:p>
            <a:pPr>
              <a:buNone/>
            </a:pPr>
            <a:r>
              <a:rPr lang="en-US" dirty="0" smtClean="0"/>
              <a:t>Supplies basic environment, (AC, electrical, plumbing etc), but NO actual computing equipment. Can take a while to activate.</a:t>
            </a:r>
          </a:p>
          <a:p>
            <a:r>
              <a:rPr lang="en-US" dirty="0" smtClean="0"/>
              <a:t>+cheaper</a:t>
            </a:r>
          </a:p>
          <a:p>
            <a:r>
              <a:rPr lang="en-US" dirty="0" smtClean="0"/>
              <a:t>+available for longer timeframe due to reduced costs</a:t>
            </a:r>
          </a:p>
          <a:p>
            <a:r>
              <a:rPr lang="en-US" dirty="0" smtClean="0"/>
              <a:t>+ good if you have our own custom hardware/software </a:t>
            </a:r>
          </a:p>
          <a:p>
            <a:r>
              <a:rPr lang="en-US" dirty="0" smtClean="0"/>
              <a:t>- May take weeks to get activated and ready</a:t>
            </a:r>
          </a:p>
          <a:p>
            <a:r>
              <a:rPr lang="en-US" dirty="0" smtClean="0"/>
              <a:t>- Cannot do yearly tests</a:t>
            </a:r>
          </a:p>
          <a:p>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419765735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dirty="0" smtClean="0"/>
              <a:t>Reciprocal Agreement  </a:t>
            </a:r>
          </a:p>
        </p:txBody>
      </p:sp>
      <p:sp>
        <p:nvSpPr>
          <p:cNvPr id="31747" name="Rectangle 3"/>
          <p:cNvSpPr>
            <a:spLocks noGrp="1" noChangeArrowheads="1"/>
          </p:cNvSpPr>
          <p:nvPr>
            <p:ph idx="1"/>
          </p:nvPr>
        </p:nvSpPr>
        <p:spPr/>
        <p:txBody>
          <a:bodyPr/>
          <a:lstStyle/>
          <a:p>
            <a:pPr>
              <a:buNone/>
            </a:pPr>
            <a:r>
              <a:rPr lang="en-US" dirty="0" smtClean="0"/>
              <a:t>RA also called </a:t>
            </a:r>
            <a:r>
              <a:rPr lang="en-US" i="1" dirty="0" smtClean="0"/>
              <a:t>Mutual Aid </a:t>
            </a:r>
            <a:r>
              <a:rPr lang="en-US" dirty="0" smtClean="0"/>
              <a:t>is when two companies agree to help each other out in the case of an emergency. Ultimately this is not really practical for most business.</a:t>
            </a:r>
          </a:p>
          <a:p>
            <a:endParaRPr lang="en-US" dirty="0" smtClean="0"/>
          </a:p>
          <a:p>
            <a:pPr lvl="1"/>
            <a:r>
              <a:rPr lang="en-US" dirty="0" smtClean="0"/>
              <a:t>What are the Pros and Cons of mutual aid are?</a:t>
            </a:r>
          </a:p>
          <a:p>
            <a:pPr lvl="1"/>
            <a:r>
              <a:rPr lang="en-US" dirty="0" smtClean="0"/>
              <a:t>Why is mutual aid ultimately unreliable and impractical?</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79694678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dirty="0" smtClean="0"/>
              <a:t>Redundant Sites  </a:t>
            </a:r>
          </a:p>
        </p:txBody>
      </p:sp>
      <p:sp>
        <p:nvSpPr>
          <p:cNvPr id="32771" name="Rectangle 3"/>
          <p:cNvSpPr>
            <a:spLocks noGrp="1" noChangeArrowheads="1"/>
          </p:cNvSpPr>
          <p:nvPr>
            <p:ph idx="1"/>
          </p:nvPr>
        </p:nvSpPr>
        <p:spPr/>
        <p:txBody>
          <a:bodyPr>
            <a:normAutofit/>
          </a:bodyPr>
          <a:lstStyle/>
          <a:p>
            <a:pPr>
              <a:buNone/>
            </a:pPr>
            <a:r>
              <a:rPr lang="en-US" dirty="0" smtClean="0"/>
              <a:t>Organizationally owned </a:t>
            </a:r>
            <a:r>
              <a:rPr lang="en-US" i="1" dirty="0" smtClean="0"/>
              <a:t>mirror </a:t>
            </a:r>
            <a:r>
              <a:rPr lang="en-US" dirty="0" smtClean="0"/>
              <a:t>sites. This also may have live or slightly delayed data backups and some staff.</a:t>
            </a:r>
          </a:p>
          <a:p>
            <a:r>
              <a:rPr lang="en-US" dirty="0" smtClean="0"/>
              <a:t>Literally mirrors the original site</a:t>
            </a:r>
          </a:p>
          <a:p>
            <a:r>
              <a:rPr lang="en-US" dirty="0" smtClean="0"/>
              <a:t>Data available at mirror site.</a:t>
            </a:r>
          </a:p>
          <a:p>
            <a:r>
              <a:rPr lang="en-US" dirty="0" smtClean="0"/>
              <a:t>+ best solution if turn around time and ability to recover all processing aspects are required</a:t>
            </a:r>
          </a:p>
          <a:p>
            <a:r>
              <a:rPr lang="en-US" dirty="0" smtClean="0"/>
              <a:t>-  VERY EXPENSIVE (duplicate costs except for personnel)</a:t>
            </a:r>
          </a:p>
          <a:p>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5440397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effectLst>
                  <a:outerShdw blurRad="50800" dist="38100" dir="2700000" algn="tl" rotWithShape="0">
                    <a:prstClr val="black">
                      <a:alpha val="40000"/>
                    </a:prstClr>
                  </a:outerShdw>
                  <a:reflection blurRad="152400" stA="47000" endPos="67000" dir="5400000" sy="-100000" algn="bl" rotWithShape="0"/>
                </a:effectLst>
              </a:rPr>
              <a:t>Tales from the Crypt.</a:t>
            </a:r>
            <a:endParaRPr lang="en-US" dirty="0">
              <a:effectLst>
                <a:outerShdw blurRad="50800" dist="38100" dir="2700000" algn="tl" rotWithShape="0">
                  <a:prstClr val="black">
                    <a:alpha val="40000"/>
                  </a:prstClr>
                </a:outerShdw>
                <a:reflection blurRad="152400" stA="47000" endPos="67000" dir="5400000" sy="-100000" algn="bl" rotWithShape="0"/>
              </a:effectLst>
            </a:endParaRPr>
          </a:p>
        </p:txBody>
      </p:sp>
      <p:sp>
        <p:nvSpPr>
          <p:cNvPr id="4" name="Subtitle 3"/>
          <p:cNvSpPr>
            <a:spLocks noGrp="1"/>
          </p:cNvSpPr>
          <p:nvPr>
            <p:ph type="subTitle" idx="1"/>
          </p:nvPr>
        </p:nvSpPr>
        <p:spPr/>
        <p:txBody>
          <a:bodyPr/>
          <a:lstStyle/>
          <a:p>
            <a:r>
              <a:rPr lang="en-US" dirty="0"/>
              <a:t>Practical Applications &amp; Lessons </a:t>
            </a:r>
            <a:r>
              <a:rPr lang="en-US" dirty="0" smtClean="0"/>
              <a:t>Learned. </a:t>
            </a:r>
            <a:endParaRPr lang="en-US" dirty="0"/>
          </a:p>
        </p:txBody>
      </p:sp>
      <p:sp>
        <p:nvSpPr>
          <p:cNvPr id="2" name="Slide Number Placeholder 1"/>
          <p:cNvSpPr>
            <a:spLocks noGrp="1"/>
          </p:cNvSpPr>
          <p:nvPr>
            <p:ph type="sldNum" sz="quarter" idx="4294967295"/>
          </p:nvPr>
        </p:nvSpPr>
        <p:spPr>
          <a:xfrm>
            <a:off x="8382000" y="6559550"/>
            <a:ext cx="762000" cy="263525"/>
          </a:xfrm>
        </p:spPr>
        <p:txBody>
          <a:bodyPr/>
          <a:lstStyle/>
          <a:p>
            <a:fld id="{FB124A42-3BFC-4002-A422-5D3896DD5E41}" type="slidenum">
              <a:rPr lang="en-US" smtClean="0"/>
              <a:pPr/>
              <a:t>5</a:t>
            </a:fld>
            <a:endParaRPr lang="en-US" dirty="0"/>
          </a:p>
        </p:txBody>
      </p:sp>
    </p:spTree>
    <p:extLst>
      <p:ext uri="{BB962C8B-B14F-4D97-AF65-F5344CB8AC3E}">
        <p14:creationId xmlns:p14="http://schemas.microsoft.com/office/powerpoint/2010/main" val="306747063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normAutofit/>
          </a:bodyPr>
          <a:lstStyle/>
          <a:p>
            <a:r>
              <a:rPr lang="en-US" dirty="0" smtClean="0"/>
              <a:t>Multiple Processing Centers  </a:t>
            </a:r>
          </a:p>
        </p:txBody>
      </p:sp>
      <p:sp>
        <p:nvSpPr>
          <p:cNvPr id="33795" name="Rectangle 3"/>
          <p:cNvSpPr>
            <a:spLocks noGrp="1" noChangeArrowheads="1"/>
          </p:cNvSpPr>
          <p:nvPr>
            <p:ph idx="1"/>
          </p:nvPr>
        </p:nvSpPr>
        <p:spPr/>
        <p:txBody>
          <a:bodyPr>
            <a:normAutofit/>
          </a:bodyPr>
          <a:lstStyle/>
          <a:p>
            <a:pPr>
              <a:buNone/>
            </a:pPr>
            <a:r>
              <a:rPr lang="en-US" dirty="0" smtClean="0"/>
              <a:t>Different model then mirror site - </a:t>
            </a:r>
          </a:p>
          <a:p>
            <a:pPr>
              <a:buNone/>
            </a:pPr>
            <a:r>
              <a:rPr lang="en-US" dirty="0" smtClean="0"/>
              <a:t>Rather than live/mirror site. Normal business practice is to split the work among multiple active centers such that there is no single point of failure. </a:t>
            </a:r>
          </a:p>
          <a:p>
            <a:pPr lvl="1"/>
            <a:r>
              <a:rPr lang="en-US" dirty="0" smtClean="0"/>
              <a:t>Solid approach</a:t>
            </a:r>
          </a:p>
          <a:p>
            <a:pPr lvl="1"/>
            <a:r>
              <a:rPr lang="en-US" dirty="0" smtClean="0"/>
              <a:t>Good Scalability for normal business growth</a:t>
            </a:r>
          </a:p>
          <a:p>
            <a:pPr lvl="1"/>
            <a:r>
              <a:rPr lang="en-US" dirty="0" smtClean="0"/>
              <a:t>Make sure that the other centers have more resources then they individually need in case they need to take on more work, due to the failure of another center.*</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639404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normAutofit/>
          </a:bodyPr>
          <a:lstStyle/>
          <a:p>
            <a:r>
              <a:rPr lang="en-US" dirty="0" smtClean="0"/>
              <a:t>Supply and Technology Recovery  </a:t>
            </a:r>
          </a:p>
        </p:txBody>
      </p:sp>
      <p:sp>
        <p:nvSpPr>
          <p:cNvPr id="34819" name="Rectangle 3"/>
          <p:cNvSpPr>
            <a:spLocks noGrp="1" noChangeArrowheads="1"/>
          </p:cNvSpPr>
          <p:nvPr>
            <p:ph idx="1"/>
          </p:nvPr>
        </p:nvSpPr>
        <p:spPr/>
        <p:txBody>
          <a:bodyPr>
            <a:normAutofit lnSpcReduction="10000"/>
          </a:bodyPr>
          <a:lstStyle/>
          <a:p>
            <a:pPr>
              <a:buNone/>
            </a:pPr>
            <a:r>
              <a:rPr lang="en-US" dirty="0" smtClean="0"/>
              <a:t>With alternate sites, the organization plans to recover it’s facilities and it’s main processing requirements from a overhead view. But what about the operational details.</a:t>
            </a:r>
          </a:p>
          <a:p>
            <a:pPr lvl="1"/>
            <a:r>
              <a:rPr lang="en-US" dirty="0" smtClean="0"/>
              <a:t>Hardware Backups </a:t>
            </a:r>
          </a:p>
          <a:p>
            <a:pPr lvl="1"/>
            <a:r>
              <a:rPr lang="en-US" dirty="0" smtClean="0"/>
              <a:t>Software Backups</a:t>
            </a:r>
          </a:p>
          <a:p>
            <a:pPr lvl="1"/>
            <a:r>
              <a:rPr lang="en-US" dirty="0" smtClean="0"/>
              <a:t>Documentation</a:t>
            </a:r>
          </a:p>
          <a:p>
            <a:pPr lvl="1"/>
            <a:r>
              <a:rPr lang="en-US" dirty="0" smtClean="0"/>
              <a:t>Human Resources</a:t>
            </a:r>
          </a:p>
          <a:p>
            <a:pPr lvl="1"/>
            <a:endParaRPr lang="en-US" dirty="0" smtClean="0"/>
          </a:p>
          <a:p>
            <a:pPr>
              <a:buNone/>
            </a:pPr>
            <a:r>
              <a:rPr lang="en-US" dirty="0" smtClean="0"/>
              <a:t>These considerations need to be taken into account also and will be discussed.</a:t>
            </a:r>
          </a:p>
          <a:p>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16376156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dirty="0" smtClean="0"/>
              <a:t>Hardware backups  </a:t>
            </a:r>
          </a:p>
        </p:txBody>
      </p:sp>
      <p:sp>
        <p:nvSpPr>
          <p:cNvPr id="35843" name="Rectangle 3"/>
          <p:cNvSpPr>
            <a:spLocks noGrp="1" noChangeArrowheads="1"/>
          </p:cNvSpPr>
          <p:nvPr>
            <p:ph idx="1"/>
          </p:nvPr>
        </p:nvSpPr>
        <p:spPr/>
        <p:txBody>
          <a:bodyPr>
            <a:normAutofit fontScale="92500" lnSpcReduction="20000"/>
          </a:bodyPr>
          <a:lstStyle/>
          <a:p>
            <a:pPr>
              <a:buNone/>
            </a:pPr>
            <a:r>
              <a:rPr lang="en-US" dirty="0" smtClean="0"/>
              <a:t>When using an alternate site an organization has a space to process, but unless using a a hot site or redundant site and already has the necessary equipment. </a:t>
            </a:r>
          </a:p>
          <a:p>
            <a:pPr lvl="1"/>
            <a:r>
              <a:rPr lang="en-US" dirty="0" smtClean="0"/>
              <a:t>Where does it get the replacement servers from.</a:t>
            </a:r>
          </a:p>
          <a:p>
            <a:pPr lvl="1"/>
            <a:r>
              <a:rPr lang="en-US" dirty="0" smtClean="0"/>
              <a:t>What about the desktops that the staff needs? </a:t>
            </a:r>
          </a:p>
          <a:p>
            <a:endParaRPr lang="en-US" dirty="0" smtClean="0"/>
          </a:p>
          <a:p>
            <a:pPr>
              <a:buNone/>
            </a:pPr>
            <a:r>
              <a:rPr lang="en-US" dirty="0" smtClean="0"/>
              <a:t>Does the organization have vendors to provide these in a </a:t>
            </a:r>
            <a:r>
              <a:rPr lang="en-US" i="1" dirty="0" smtClean="0"/>
              <a:t>timely </a:t>
            </a:r>
            <a:r>
              <a:rPr lang="en-US" dirty="0" smtClean="0"/>
              <a:t>manner? </a:t>
            </a:r>
          </a:p>
          <a:p>
            <a:pPr lvl="1"/>
            <a:r>
              <a:rPr lang="en-US" dirty="0" smtClean="0"/>
              <a:t>How long will it take to get new equipment from the vendor? </a:t>
            </a:r>
          </a:p>
          <a:p>
            <a:pPr lvl="1"/>
            <a:r>
              <a:rPr lang="en-US" dirty="0" smtClean="0"/>
              <a:t>What happens if the equipment is </a:t>
            </a:r>
            <a:r>
              <a:rPr lang="en-US" i="1" dirty="0" smtClean="0"/>
              <a:t>legacy</a:t>
            </a:r>
            <a:r>
              <a:rPr lang="en-US" dirty="0" smtClean="0"/>
              <a:t> equipment.</a:t>
            </a:r>
          </a:p>
          <a:p>
            <a:pPr>
              <a:buNone/>
            </a:pPr>
            <a:endParaRPr lang="en-US" dirty="0" smtClean="0"/>
          </a:p>
          <a:p>
            <a:pPr>
              <a:buNone/>
            </a:pPr>
            <a:r>
              <a:rPr lang="en-US" dirty="0" smtClean="0"/>
              <a:t>These concerns need to be addressed before hand.</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89257600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smtClean="0"/>
              <a:t>Legacy Equipment</a:t>
            </a:r>
          </a:p>
        </p:txBody>
      </p:sp>
      <p:pic>
        <p:nvPicPr>
          <p:cNvPr id="36867" name="Picture 3" descr="tronpcb"/>
          <p:cNvPicPr>
            <a:picLocks noChangeAspect="1" noChangeArrowheads="1"/>
          </p:cNvPicPr>
          <p:nvPr/>
        </p:nvPicPr>
        <p:blipFill>
          <a:blip r:embed="rId2" cstate="print"/>
          <a:srcRect/>
          <a:stretch>
            <a:fillRect/>
          </a:stretch>
        </p:blipFill>
        <p:spPr bwMode="auto">
          <a:xfrm>
            <a:off x="1219200" y="1676400"/>
            <a:ext cx="6400800" cy="4810656"/>
          </a:xfrm>
          <a:prstGeom prst="rect">
            <a:avLst/>
          </a:prstGeom>
          <a:noFill/>
          <a:ln w="9525">
            <a:noFill/>
            <a:miter lim="800000"/>
            <a:headEnd/>
            <a:tailEnd/>
          </a:ln>
        </p:spPr>
      </p:pic>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153792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8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dirty="0" smtClean="0"/>
              <a:t>Spare Equipment</a:t>
            </a:r>
          </a:p>
        </p:txBody>
      </p:sp>
      <p:pic>
        <p:nvPicPr>
          <p:cNvPr id="36867" name="Picture 3" descr="tronpcb"/>
          <p:cNvPicPr>
            <a:picLocks noChangeAspect="1" noChangeArrowheads="1"/>
          </p:cNvPicPr>
          <p:nvPr/>
        </p:nvPicPr>
        <p:blipFill>
          <a:blip r:embed="rId2" cstate="print"/>
          <a:srcRect/>
          <a:stretch>
            <a:fillRect/>
          </a:stretch>
        </p:blipFill>
        <p:spPr bwMode="auto">
          <a:xfrm>
            <a:off x="1219200" y="1676400"/>
            <a:ext cx="6400800" cy="4810656"/>
          </a:xfrm>
          <a:prstGeom prst="rect">
            <a:avLst/>
          </a:prstGeom>
          <a:noFill/>
          <a:ln w="9525">
            <a:noFill/>
            <a:miter lim="800000"/>
            <a:headEnd/>
            <a:tailEnd/>
          </a:ln>
        </p:spPr>
      </p:pic>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397727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8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en-US" dirty="0" smtClean="0"/>
              <a:t>Software Backups  </a:t>
            </a:r>
          </a:p>
        </p:txBody>
      </p:sp>
      <p:sp>
        <p:nvSpPr>
          <p:cNvPr id="38915" name="Rectangle 3"/>
          <p:cNvSpPr>
            <a:spLocks noGrp="1" noChangeArrowheads="1"/>
          </p:cNvSpPr>
          <p:nvPr>
            <p:ph idx="1"/>
          </p:nvPr>
        </p:nvSpPr>
        <p:spPr/>
        <p:txBody>
          <a:bodyPr/>
          <a:lstStyle/>
          <a:p>
            <a:pPr>
              <a:buNone/>
            </a:pPr>
            <a:r>
              <a:rPr lang="en-US" dirty="0" smtClean="0"/>
              <a:t>Similar concerns about hardware backups but regarding software: </a:t>
            </a:r>
          </a:p>
          <a:p>
            <a:pPr lvl="1"/>
            <a:r>
              <a:rPr lang="en-US" dirty="0" smtClean="0"/>
              <a:t>How do we get copies of the software.</a:t>
            </a:r>
          </a:p>
          <a:p>
            <a:pPr lvl="1"/>
            <a:r>
              <a:rPr lang="en-US" dirty="0" smtClean="0"/>
              <a:t>how to we roll out installs. </a:t>
            </a:r>
          </a:p>
          <a:p>
            <a:pPr lvl="1"/>
            <a:r>
              <a:rPr lang="en-US" dirty="0" smtClean="0"/>
              <a:t>What about licensing?</a:t>
            </a:r>
          </a:p>
          <a:p>
            <a:pPr lvl="1"/>
            <a:r>
              <a:rPr lang="en-US" dirty="0" smtClean="0"/>
              <a:t>What about custom software that we had created that we cannot just go out and buy at the store?</a:t>
            </a:r>
          </a:p>
          <a:p>
            <a:pPr lvl="1"/>
            <a:r>
              <a:rPr lang="en-US" dirty="0" smtClean="0"/>
              <a:t>Software escrow*</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660521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91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91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91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891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91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r>
              <a:rPr lang="en-US" smtClean="0"/>
              <a:t>Data and System Backups</a:t>
            </a:r>
          </a:p>
        </p:txBody>
      </p:sp>
      <p:sp>
        <p:nvSpPr>
          <p:cNvPr id="39939" name="Rectangle 3"/>
          <p:cNvSpPr>
            <a:spLocks noGrp="1" noChangeArrowheads="1"/>
          </p:cNvSpPr>
          <p:nvPr>
            <p:ph idx="1"/>
          </p:nvPr>
        </p:nvSpPr>
        <p:spPr/>
        <p:txBody>
          <a:bodyPr/>
          <a:lstStyle/>
          <a:p>
            <a:pPr>
              <a:buNone/>
            </a:pPr>
            <a:endParaRPr lang="en-US" dirty="0" smtClean="0"/>
          </a:p>
          <a:p>
            <a:pPr>
              <a:buNone/>
            </a:pPr>
            <a:endParaRPr lang="en-US" dirty="0" smtClean="0"/>
          </a:p>
          <a:p>
            <a:pPr>
              <a:buNone/>
            </a:pPr>
            <a:endParaRPr lang="en-US" dirty="0" smtClean="0"/>
          </a:p>
          <a:p>
            <a:pPr>
              <a:buNone/>
            </a:pPr>
            <a:r>
              <a:rPr lang="en-US" dirty="0" smtClean="0"/>
              <a:t>We are actually going to discuss backup strategies later.</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66209347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en-US" dirty="0" smtClean="0"/>
              <a:t>Documentation  </a:t>
            </a:r>
          </a:p>
        </p:txBody>
      </p:sp>
      <p:sp>
        <p:nvSpPr>
          <p:cNvPr id="40963" name="Rectangle 3"/>
          <p:cNvSpPr>
            <a:spLocks noGrp="1" noChangeArrowheads="1"/>
          </p:cNvSpPr>
          <p:nvPr>
            <p:ph idx="1"/>
          </p:nvPr>
        </p:nvSpPr>
        <p:spPr/>
        <p:txBody>
          <a:bodyPr>
            <a:normAutofit lnSpcReduction="10000"/>
          </a:bodyPr>
          <a:lstStyle/>
          <a:p>
            <a:pPr>
              <a:buNone/>
            </a:pPr>
            <a:r>
              <a:rPr lang="en-US" dirty="0" smtClean="0"/>
              <a:t>A company can plan for procuring sites, hardware and software but then: </a:t>
            </a:r>
          </a:p>
          <a:p>
            <a:pPr lvl="1"/>
            <a:r>
              <a:rPr lang="en-US" dirty="0" smtClean="0"/>
              <a:t>how does a </a:t>
            </a:r>
            <a:r>
              <a:rPr lang="en-US" dirty="0" err="1" smtClean="0"/>
              <a:t>companyt</a:t>
            </a:r>
            <a:r>
              <a:rPr lang="en-US" dirty="0" smtClean="0"/>
              <a:t> get the servers and networks  all rolled out and configured such they operate the same as before?</a:t>
            </a:r>
          </a:p>
          <a:p>
            <a:pPr lvl="1"/>
            <a:r>
              <a:rPr lang="en-US" dirty="0" smtClean="0"/>
              <a:t>Incorrect configurations could cause compromises in integrity or confidentiality*! (how?)</a:t>
            </a:r>
          </a:p>
          <a:p>
            <a:pPr lvl="1"/>
            <a:r>
              <a:rPr lang="en-US" dirty="0" smtClean="0"/>
              <a:t>Does the organization even know how it’s old network was configured? Can it reproduce it?</a:t>
            </a:r>
          </a:p>
          <a:p>
            <a:pPr lvl="1"/>
            <a:r>
              <a:rPr lang="en-US" dirty="0" smtClean="0"/>
              <a:t>An Important concept for BCP that should be in company policy is that ‘All documentation should be kept-up to date and properly protected’</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15143514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en-US" dirty="0" smtClean="0"/>
              <a:t>Documentation  </a:t>
            </a:r>
          </a:p>
        </p:txBody>
      </p:sp>
      <p:sp>
        <p:nvSpPr>
          <p:cNvPr id="40963" name="Rectangle 3"/>
          <p:cNvSpPr>
            <a:spLocks noGrp="1" noChangeArrowheads="1"/>
          </p:cNvSpPr>
          <p:nvPr>
            <p:ph idx="1"/>
          </p:nvPr>
        </p:nvSpPr>
        <p:spPr/>
        <p:txBody>
          <a:bodyPr/>
          <a:lstStyle/>
          <a:p>
            <a:pPr lvl="1">
              <a:buNone/>
            </a:pPr>
            <a:r>
              <a:rPr lang="en-US" dirty="0" smtClean="0"/>
              <a:t>A </a:t>
            </a:r>
            <a:r>
              <a:rPr lang="en-US" b="1" dirty="0" smtClean="0"/>
              <a:t>very </a:t>
            </a:r>
            <a:r>
              <a:rPr lang="en-US" dirty="0" smtClean="0"/>
              <a:t>important concept for BCP is that: </a:t>
            </a:r>
          </a:p>
          <a:p>
            <a:pPr lvl="2"/>
            <a:r>
              <a:rPr lang="en-US" dirty="0" smtClean="0"/>
              <a:t>Company policy should require that ‘All documentation should be kept-up to date and properly protected’</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01163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6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r>
              <a:rPr lang="en-US" dirty="0" smtClean="0"/>
              <a:t>Human Resources  </a:t>
            </a:r>
          </a:p>
        </p:txBody>
      </p:sp>
      <p:sp>
        <p:nvSpPr>
          <p:cNvPr id="41987" name="Rectangle 3"/>
          <p:cNvSpPr>
            <a:spLocks noGrp="1" noChangeArrowheads="1"/>
          </p:cNvSpPr>
          <p:nvPr>
            <p:ph idx="1"/>
          </p:nvPr>
        </p:nvSpPr>
        <p:spPr/>
        <p:txBody>
          <a:bodyPr/>
          <a:lstStyle/>
          <a:p>
            <a:pPr>
              <a:buNone/>
            </a:pPr>
            <a:r>
              <a:rPr lang="en-US" dirty="0" smtClean="0"/>
              <a:t>What happens if the alternate site is 250 miles away? </a:t>
            </a:r>
          </a:p>
          <a:p>
            <a:pPr lvl="1"/>
            <a:r>
              <a:rPr lang="en-US" dirty="0" smtClean="0"/>
              <a:t>How do the employees get to the alternate site? </a:t>
            </a:r>
          </a:p>
          <a:p>
            <a:pPr lvl="1"/>
            <a:r>
              <a:rPr lang="en-US" dirty="0" smtClean="0"/>
              <a:t>What happens if the disaster was a natural catastrophe and some important employees are injured or worse.</a:t>
            </a:r>
          </a:p>
          <a:p>
            <a:pPr lvl="1"/>
            <a:r>
              <a:rPr lang="en-US" dirty="0" smtClean="0"/>
              <a:t>Executive Succession Planning – what is this?</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4172852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6</a:t>
            </a:fld>
            <a:endParaRPr lang="en-US" dirty="0"/>
          </a:p>
        </p:txBody>
      </p:sp>
      <p:pic>
        <p:nvPicPr>
          <p:cNvPr id="3" name="Picture 2"/>
          <p:cNvPicPr>
            <a:picLocks noChangeAspect="1"/>
          </p:cNvPicPr>
          <p:nvPr/>
        </p:nvPicPr>
        <p:blipFill>
          <a:blip r:embed="rId2"/>
          <a:stretch>
            <a:fillRect/>
          </a:stretch>
        </p:blipFill>
        <p:spPr>
          <a:xfrm>
            <a:off x="0" y="381000"/>
            <a:ext cx="9144000" cy="6477000"/>
          </a:xfrm>
          <a:prstGeom prst="rect">
            <a:avLst/>
          </a:prstGeom>
        </p:spPr>
      </p:pic>
    </p:spTree>
    <p:extLst>
      <p:ext uri="{BB962C8B-B14F-4D97-AF65-F5344CB8AC3E}">
        <p14:creationId xmlns:p14="http://schemas.microsoft.com/office/powerpoint/2010/main" val="2613087370"/>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r>
              <a:rPr lang="en-US" dirty="0" smtClean="0"/>
              <a:t>End User Environment  </a:t>
            </a:r>
          </a:p>
        </p:txBody>
      </p:sp>
      <p:sp>
        <p:nvSpPr>
          <p:cNvPr id="43011" name="Rectangle 3"/>
          <p:cNvSpPr>
            <a:spLocks noGrp="1" noChangeArrowheads="1"/>
          </p:cNvSpPr>
          <p:nvPr>
            <p:ph idx="1"/>
          </p:nvPr>
        </p:nvSpPr>
        <p:spPr/>
        <p:txBody>
          <a:bodyPr>
            <a:normAutofit fontScale="92500" lnSpcReduction="10000"/>
          </a:bodyPr>
          <a:lstStyle/>
          <a:p>
            <a:pPr>
              <a:buNone/>
            </a:pPr>
            <a:r>
              <a:rPr lang="en-US" dirty="0" smtClean="0"/>
              <a:t>Concerns dealing with end users or employees.</a:t>
            </a:r>
          </a:p>
          <a:p>
            <a:r>
              <a:rPr lang="en-US" dirty="0" smtClean="0"/>
              <a:t>How do we notify the users about a disaster and the change of operating procedure?</a:t>
            </a:r>
          </a:p>
          <a:p>
            <a:r>
              <a:rPr lang="en-US" dirty="0" smtClean="0"/>
              <a:t>Once there we need to have some type of people on the ground directing issues pertaining to employees. These people should be easily identified.*</a:t>
            </a:r>
          </a:p>
          <a:p>
            <a:r>
              <a:rPr lang="en-US" dirty="0" smtClean="0"/>
              <a:t>There must be ways to manually do tasks that may be previously automated, but resources no longer exist to automate.</a:t>
            </a:r>
          </a:p>
          <a:p>
            <a:pPr>
              <a:buNone/>
            </a:pPr>
            <a:endParaRPr lang="en-US" dirty="0" smtClean="0"/>
          </a:p>
          <a:p>
            <a:pPr>
              <a:buNone/>
            </a:pPr>
            <a:r>
              <a:rPr lang="en-US" dirty="0" smtClean="0"/>
              <a:t>The BCP team needs to consider these types of issues.</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426016120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normAutofit/>
          </a:bodyPr>
          <a:lstStyle/>
          <a:p>
            <a:r>
              <a:rPr lang="en-US" dirty="0" smtClean="0"/>
              <a:t>Phase 4: Restoration Strategies  </a:t>
            </a:r>
          </a:p>
        </p:txBody>
      </p:sp>
      <p:sp>
        <p:nvSpPr>
          <p:cNvPr id="44035" name="Rectangle 3"/>
          <p:cNvSpPr>
            <a:spLocks noGrp="1" noChangeArrowheads="1"/>
          </p:cNvSpPr>
          <p:nvPr>
            <p:ph idx="1"/>
          </p:nvPr>
        </p:nvSpPr>
        <p:spPr/>
        <p:txBody>
          <a:bodyPr/>
          <a:lstStyle/>
          <a:p>
            <a:pPr>
              <a:buNone/>
            </a:pPr>
            <a:r>
              <a:rPr lang="en-US" dirty="0" smtClean="0"/>
              <a:t>Now that we covered recovery strategies we need to look at a couple of recovery concepts that we will need to understand in the planning stage.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83775227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r>
              <a:rPr lang="en-US" dirty="0" smtClean="0"/>
              <a:t>Phase 4: Restoration  </a:t>
            </a:r>
          </a:p>
        </p:txBody>
      </p:sp>
      <p:sp>
        <p:nvSpPr>
          <p:cNvPr id="45059" name="Rectangle 3"/>
          <p:cNvSpPr>
            <a:spLocks noGrp="1" noChangeArrowheads="1"/>
          </p:cNvSpPr>
          <p:nvPr>
            <p:ph idx="1"/>
          </p:nvPr>
        </p:nvSpPr>
        <p:spPr/>
        <p:txBody>
          <a:bodyPr>
            <a:normAutofit/>
          </a:bodyPr>
          <a:lstStyle/>
          <a:p>
            <a:pPr>
              <a:buNone/>
            </a:pPr>
            <a:r>
              <a:rPr lang="en-US" dirty="0" smtClean="0"/>
              <a:t>When planning it must be recognized that there are 3 different teams in DR.</a:t>
            </a:r>
          </a:p>
          <a:p>
            <a:r>
              <a:rPr lang="en-US" dirty="0" smtClean="0"/>
              <a:t>Damage Assessment team</a:t>
            </a:r>
          </a:p>
          <a:p>
            <a:r>
              <a:rPr lang="en-US" dirty="0" smtClean="0"/>
              <a:t>Restoration team</a:t>
            </a:r>
          </a:p>
          <a:p>
            <a:r>
              <a:rPr lang="en-US" dirty="0" smtClean="0"/>
              <a:t>Salvage team</a:t>
            </a:r>
          </a:p>
          <a:p>
            <a:endParaRPr lang="en-US" dirty="0" smtClean="0"/>
          </a:p>
          <a:p>
            <a:pPr>
              <a:buNone/>
            </a:pPr>
            <a:r>
              <a:rPr lang="en-US" dirty="0" smtClean="0"/>
              <a:t>Lets look at these in the next slides</a:t>
            </a:r>
          </a:p>
          <a:p>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44605225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en-US" dirty="0" smtClean="0"/>
              <a:t>Phase 4: Restoration  </a:t>
            </a:r>
          </a:p>
        </p:txBody>
      </p:sp>
      <p:sp>
        <p:nvSpPr>
          <p:cNvPr id="46083" name="Rectangle 3"/>
          <p:cNvSpPr>
            <a:spLocks noGrp="1" noChangeArrowheads="1"/>
          </p:cNvSpPr>
          <p:nvPr>
            <p:ph idx="1"/>
          </p:nvPr>
        </p:nvSpPr>
        <p:spPr>
          <a:xfrm>
            <a:off x="152400" y="1524000"/>
            <a:ext cx="8839200" cy="5181600"/>
          </a:xfrm>
        </p:spPr>
        <p:txBody>
          <a:bodyPr/>
          <a:lstStyle/>
          <a:p>
            <a:pPr eaLnBrk="1" hangingPunct="1">
              <a:buFontTx/>
              <a:buNone/>
            </a:pPr>
            <a:r>
              <a:rPr lang="en-US" sz="2800" dirty="0" smtClean="0"/>
              <a:t>Damage Assessment Team’s purpose and goals:</a:t>
            </a:r>
          </a:p>
          <a:p>
            <a:r>
              <a:rPr lang="en-US" sz="2800" dirty="0" smtClean="0"/>
              <a:t> Assess the damage.*</a:t>
            </a:r>
          </a:p>
          <a:p>
            <a:pPr eaLnBrk="1" hangingPunct="1"/>
            <a:r>
              <a:rPr lang="en-US" sz="2800" dirty="0" smtClean="0"/>
              <a:t>Determine cause of disaster</a:t>
            </a:r>
          </a:p>
          <a:p>
            <a:pPr eaLnBrk="1" hangingPunct="1"/>
            <a:r>
              <a:rPr lang="en-US" sz="2800" dirty="0" smtClean="0"/>
              <a:t>Determine potential for further damage</a:t>
            </a:r>
          </a:p>
          <a:p>
            <a:pPr eaLnBrk="1" hangingPunct="1"/>
            <a:r>
              <a:rPr lang="en-US" sz="2800" dirty="0" smtClean="0"/>
              <a:t>Identify affected business functions and assets*</a:t>
            </a:r>
          </a:p>
          <a:p>
            <a:pPr eaLnBrk="1" hangingPunct="1"/>
            <a:r>
              <a:rPr lang="en-US" sz="2800" dirty="0" smtClean="0"/>
              <a:t>Indentify resources that must be replaced immediately</a:t>
            </a:r>
          </a:p>
          <a:p>
            <a:pPr eaLnBrk="1" hangingPunct="1"/>
            <a:r>
              <a:rPr lang="en-US" sz="2800" dirty="0" smtClean="0"/>
              <a:t>Estimate how long it will take to bring critical functions* online</a:t>
            </a:r>
          </a:p>
          <a:p>
            <a:pPr eaLnBrk="1" hangingPunct="1"/>
            <a:r>
              <a:rPr lang="en-US" sz="2800" dirty="0" smtClean="0"/>
              <a:t>Determine whether the BCP should be put into operation*</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496713750"/>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dirty="0" smtClean="0"/>
              <a:t>Phase 4: Recovery  </a:t>
            </a:r>
          </a:p>
        </p:txBody>
      </p:sp>
      <p:sp>
        <p:nvSpPr>
          <p:cNvPr id="47107" name="Rectangle 3"/>
          <p:cNvSpPr>
            <a:spLocks noGrp="1" noChangeArrowheads="1"/>
          </p:cNvSpPr>
          <p:nvPr>
            <p:ph idx="1"/>
          </p:nvPr>
        </p:nvSpPr>
        <p:spPr/>
        <p:txBody>
          <a:bodyPr/>
          <a:lstStyle/>
          <a:p>
            <a:pPr eaLnBrk="1" hangingPunct="1">
              <a:buFontTx/>
              <a:buNone/>
            </a:pPr>
            <a:r>
              <a:rPr lang="en-US" dirty="0" smtClean="0"/>
              <a:t>Restoration Team – should be responsible for getting the alternate site into a working and functioning environment so </a:t>
            </a:r>
            <a:r>
              <a:rPr lang="en-US" i="1" dirty="0" smtClean="0"/>
              <a:t>business continuity </a:t>
            </a:r>
            <a:r>
              <a:rPr lang="en-US" dirty="0" smtClean="0"/>
              <a:t>is ensured.</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8943533"/>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pPr eaLnBrk="1" hangingPunct="1"/>
            <a:r>
              <a:rPr lang="en-US" dirty="0" smtClean="0"/>
              <a:t>Phase 4: Recovery  </a:t>
            </a:r>
          </a:p>
        </p:txBody>
      </p:sp>
      <p:sp>
        <p:nvSpPr>
          <p:cNvPr id="48131" name="Rectangle 3"/>
          <p:cNvSpPr>
            <a:spLocks noGrp="1" noChangeArrowheads="1"/>
          </p:cNvSpPr>
          <p:nvPr>
            <p:ph idx="1"/>
          </p:nvPr>
        </p:nvSpPr>
        <p:spPr>
          <a:xfrm>
            <a:off x="152400" y="1447800"/>
            <a:ext cx="8763000" cy="5181600"/>
          </a:xfrm>
        </p:spPr>
        <p:txBody>
          <a:bodyPr/>
          <a:lstStyle/>
          <a:p>
            <a:pPr>
              <a:buNone/>
            </a:pPr>
            <a:r>
              <a:rPr lang="en-US" dirty="0" smtClean="0"/>
              <a:t>Salvage Team – responsible for starting the processes of recovering the original site and moving back from the backup site. *</a:t>
            </a:r>
          </a:p>
          <a:p>
            <a:pPr lvl="1"/>
            <a:r>
              <a:rPr lang="en-US" dirty="0" smtClean="0"/>
              <a:t>The </a:t>
            </a:r>
            <a:r>
              <a:rPr lang="en-US" i="1" dirty="0" smtClean="0"/>
              <a:t>least critical functions </a:t>
            </a:r>
            <a:r>
              <a:rPr lang="en-US" dirty="0" smtClean="0"/>
              <a:t>should be moved </a:t>
            </a:r>
            <a:r>
              <a:rPr lang="en-US" b="1" dirty="0" smtClean="0"/>
              <a:t>first</a:t>
            </a:r>
            <a:r>
              <a:rPr lang="en-US" dirty="0" smtClean="0"/>
              <a:t>.*</a:t>
            </a:r>
          </a:p>
          <a:p>
            <a:pPr lvl="1"/>
            <a:r>
              <a:rPr lang="en-US" dirty="0" smtClean="0"/>
              <a:t>When moving things back to the original site the </a:t>
            </a:r>
            <a:r>
              <a:rPr lang="en-US" i="1" dirty="0" smtClean="0"/>
              <a:t>most critical functions </a:t>
            </a:r>
            <a:r>
              <a:rPr lang="en-US" dirty="0" smtClean="0"/>
              <a:t>should be moved </a:t>
            </a:r>
            <a:r>
              <a:rPr lang="en-US" b="1" dirty="0" smtClean="0"/>
              <a:t>last</a:t>
            </a:r>
            <a:r>
              <a:rPr lang="en-US" dirty="0" smtClean="0"/>
              <a:t>*</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186333808"/>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66</a:t>
            </a:fld>
            <a:endParaRPr lang="en-US" dirty="0"/>
          </a:p>
        </p:txBody>
      </p:sp>
      <p:sp>
        <p:nvSpPr>
          <p:cNvPr id="3" name="Title 2"/>
          <p:cNvSpPr>
            <a:spLocks noGrp="1"/>
          </p:cNvSpPr>
          <p:nvPr>
            <p:ph type="title"/>
          </p:nvPr>
        </p:nvSpPr>
        <p:spPr/>
        <p:txBody>
          <a:bodyPr>
            <a:normAutofit/>
          </a:bodyPr>
          <a:lstStyle/>
          <a:p>
            <a:r>
              <a:rPr lang="en-US" dirty="0"/>
              <a:t>Different Types of Recovery </a:t>
            </a:r>
            <a:r>
              <a:rPr lang="en-US" dirty="0" smtClean="0"/>
              <a:t>Plans</a:t>
            </a:r>
            <a:endParaRPr lang="en-US" dirty="0"/>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219199"/>
            <a:ext cx="7162800" cy="5116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1680215"/>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BCP Phase 5: </a:t>
            </a:r>
            <a:r>
              <a:rPr lang="en-US" dirty="0"/>
              <a:t>Develop the contingency plan </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FB124A42-3BFC-4002-A422-5D3896DD5E41}" type="slidenum">
              <a:rPr lang="en-US" smtClean="0"/>
              <a:pPr/>
              <a:t>67</a:t>
            </a:fld>
            <a:endParaRPr lang="en-US" dirty="0"/>
          </a:p>
        </p:txBody>
      </p:sp>
    </p:spTree>
    <p:extLst>
      <p:ext uri="{BB962C8B-B14F-4D97-AF65-F5344CB8AC3E}">
        <p14:creationId xmlns:p14="http://schemas.microsoft.com/office/powerpoint/2010/main" val="135343996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normAutofit/>
          </a:bodyPr>
          <a:lstStyle/>
          <a:p>
            <a:r>
              <a:rPr lang="en-US" dirty="0" smtClean="0"/>
              <a:t>Phase 5:  Plan design and development  </a:t>
            </a:r>
          </a:p>
        </p:txBody>
      </p:sp>
      <p:sp>
        <p:nvSpPr>
          <p:cNvPr id="49155" name="Rectangle 3"/>
          <p:cNvSpPr>
            <a:spLocks noGrp="1" noChangeArrowheads="1"/>
          </p:cNvSpPr>
          <p:nvPr>
            <p:ph idx="1"/>
          </p:nvPr>
        </p:nvSpPr>
        <p:spPr/>
        <p:txBody>
          <a:bodyPr>
            <a:normAutofit/>
          </a:bodyPr>
          <a:lstStyle/>
          <a:p>
            <a:pPr>
              <a:buNone/>
            </a:pPr>
            <a:r>
              <a:rPr lang="en-US" dirty="0" smtClean="0"/>
              <a:t>Now the organization needs to actually come up with a goals and a plan for attaining these goals. These plans must contain certain key information.</a:t>
            </a:r>
          </a:p>
          <a:p>
            <a:pPr lvl="1"/>
            <a:r>
              <a:rPr lang="en-US" dirty="0" smtClean="0"/>
              <a:t>Responsibility – who are the individuals responsible for what. What is expected of them, how will they be trained</a:t>
            </a:r>
          </a:p>
          <a:p>
            <a:pPr lvl="1"/>
            <a:r>
              <a:rPr lang="en-US" dirty="0" smtClean="0"/>
              <a:t>Authority – in times of crisis who is in charge. </a:t>
            </a:r>
          </a:p>
          <a:p>
            <a:pPr lvl="1"/>
            <a:r>
              <a:rPr lang="en-US" dirty="0" smtClean="0"/>
              <a:t>Priorities – What are the critical processes, what are the priorities.</a:t>
            </a:r>
          </a:p>
          <a:p>
            <a:pPr lvl="1"/>
            <a:r>
              <a:rPr lang="en-US" dirty="0" smtClean="0"/>
              <a:t>Implementation and Testing – how will we implement our plans, how will it be tested.</a:t>
            </a:r>
          </a:p>
          <a:p>
            <a:pPr lvl="1">
              <a:buNone/>
            </a:pPr>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43862649"/>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normAutofit fontScale="90000"/>
          </a:bodyPr>
          <a:lstStyle/>
          <a:p>
            <a:pPr eaLnBrk="1" hangingPunct="1"/>
            <a:r>
              <a:rPr lang="en-US" sz="4000" dirty="0" smtClean="0"/>
              <a:t>Phase 5: Plan Design and Development  </a:t>
            </a:r>
          </a:p>
        </p:txBody>
      </p:sp>
      <p:sp>
        <p:nvSpPr>
          <p:cNvPr id="50179" name="Rectangle 3"/>
          <p:cNvSpPr>
            <a:spLocks noGrp="1" noChangeArrowheads="1"/>
          </p:cNvSpPr>
          <p:nvPr>
            <p:ph idx="1"/>
          </p:nvPr>
        </p:nvSpPr>
        <p:spPr>
          <a:xfrm>
            <a:off x="152400" y="1447800"/>
            <a:ext cx="8839200" cy="5257800"/>
          </a:xfrm>
        </p:spPr>
        <p:txBody>
          <a:bodyPr/>
          <a:lstStyle/>
          <a:p>
            <a:pPr eaLnBrk="1" hangingPunct="1">
              <a:buFontTx/>
              <a:buNone/>
            </a:pPr>
            <a:r>
              <a:rPr lang="en-US" dirty="0" smtClean="0"/>
              <a:t>Strategies/concerns for the plan</a:t>
            </a:r>
          </a:p>
          <a:p>
            <a:pPr lvl="1"/>
            <a:r>
              <a:rPr lang="en-US" dirty="0" smtClean="0"/>
              <a:t>Copies of the plan need to be kept in one or more locations. (why)</a:t>
            </a:r>
          </a:p>
          <a:p>
            <a:pPr lvl="1"/>
            <a:r>
              <a:rPr lang="en-US" dirty="0" smtClean="0"/>
              <a:t>Plans must be in paper and electronic format</a:t>
            </a:r>
          </a:p>
          <a:p>
            <a:pPr lvl="1"/>
            <a:r>
              <a:rPr lang="en-US" dirty="0" smtClean="0"/>
              <a:t>Call tress should be implemented</a:t>
            </a:r>
          </a:p>
          <a:p>
            <a:pPr eaLnBrk="1" hangingPunct="1"/>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07205384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7</a:t>
            </a:fld>
            <a:endParaRPr lang="en-US" dirty="0"/>
          </a:p>
        </p:txBody>
      </p:sp>
      <p:pic>
        <p:nvPicPr>
          <p:cNvPr id="3" name="Picture 2"/>
          <p:cNvPicPr>
            <a:picLocks noChangeAspect="1"/>
          </p:cNvPicPr>
          <p:nvPr/>
        </p:nvPicPr>
        <p:blipFill>
          <a:blip r:embed="rId2"/>
          <a:stretch>
            <a:fillRect/>
          </a:stretch>
        </p:blipFill>
        <p:spPr>
          <a:xfrm>
            <a:off x="678223" y="0"/>
            <a:ext cx="7787552" cy="6312193"/>
          </a:xfrm>
          <a:prstGeom prst="rect">
            <a:avLst/>
          </a:prstGeom>
        </p:spPr>
      </p:pic>
      <p:sp>
        <p:nvSpPr>
          <p:cNvPr id="4" name="Rectangle 3"/>
          <p:cNvSpPr/>
          <p:nvPr/>
        </p:nvSpPr>
        <p:spPr>
          <a:xfrm>
            <a:off x="-29308" y="6290846"/>
            <a:ext cx="9173308" cy="338554"/>
          </a:xfrm>
          <a:prstGeom prst="rect">
            <a:avLst/>
          </a:prstGeom>
        </p:spPr>
        <p:txBody>
          <a:bodyPr wrap="square">
            <a:spAutoFit/>
          </a:bodyPr>
          <a:lstStyle/>
          <a:p>
            <a:pPr algn="ctr"/>
            <a:r>
              <a:rPr lang="en-US" sz="1600" dirty="0">
                <a:hlinkClick r:id="rId3"/>
              </a:rPr>
              <a:t>https://</a:t>
            </a:r>
            <a:r>
              <a:rPr lang="en-US" sz="1600" dirty="0" smtClean="0">
                <a:hlinkClick r:id="rId3"/>
              </a:rPr>
              <a:t>www.cse-cst.gc.ca/en/system/files/pdf_documents/itsg33-overview-apercu-eng_0.pdf</a:t>
            </a:r>
            <a:r>
              <a:rPr lang="en-US" sz="1600" dirty="0" smtClean="0"/>
              <a:t> </a:t>
            </a:r>
            <a:endParaRPr lang="en-US" sz="1600" dirty="0"/>
          </a:p>
        </p:txBody>
      </p:sp>
    </p:spTree>
    <p:extLst>
      <p:ext uri="{BB962C8B-B14F-4D97-AF65-F5344CB8AC3E}">
        <p14:creationId xmlns:p14="http://schemas.microsoft.com/office/powerpoint/2010/main" val="262685271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BCP: Phase 6 – Testing</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FB124A42-3BFC-4002-A422-5D3896DD5E41}" type="slidenum">
              <a:rPr lang="en-US" smtClean="0"/>
              <a:pPr/>
              <a:t>70</a:t>
            </a:fld>
            <a:endParaRPr lang="en-US" dirty="0"/>
          </a:p>
        </p:txBody>
      </p:sp>
    </p:spTree>
    <p:extLst>
      <p:ext uri="{BB962C8B-B14F-4D97-AF65-F5344CB8AC3E}">
        <p14:creationId xmlns:p14="http://schemas.microsoft.com/office/powerpoint/2010/main" val="2832283540"/>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r>
              <a:rPr lang="en-US" dirty="0" smtClean="0"/>
              <a:t>BCP: Phase 6 – Testing  </a:t>
            </a:r>
          </a:p>
        </p:txBody>
      </p:sp>
      <p:sp>
        <p:nvSpPr>
          <p:cNvPr id="51203" name="Rectangle 3"/>
          <p:cNvSpPr>
            <a:spLocks noGrp="1" noChangeArrowheads="1"/>
          </p:cNvSpPr>
          <p:nvPr>
            <p:ph idx="1"/>
          </p:nvPr>
        </p:nvSpPr>
        <p:spPr/>
        <p:txBody>
          <a:bodyPr>
            <a:normAutofit fontScale="92500" lnSpcReduction="10000"/>
          </a:bodyPr>
          <a:lstStyle/>
          <a:p>
            <a:pPr>
              <a:buNone/>
            </a:pPr>
            <a:r>
              <a:rPr lang="en-US" dirty="0" smtClean="0"/>
              <a:t>Once the plan is developed we need to have </a:t>
            </a:r>
            <a:r>
              <a:rPr lang="en-US" i="1" dirty="0" smtClean="0"/>
              <a:t>assurance </a:t>
            </a:r>
            <a:r>
              <a:rPr lang="en-US" dirty="0" smtClean="0"/>
              <a:t>that the plan and strategies will work, the plan needs to be tested.</a:t>
            </a:r>
          </a:p>
          <a:p>
            <a:pPr lvl="1"/>
            <a:r>
              <a:rPr lang="en-US" dirty="0" smtClean="0"/>
              <a:t>Testing it also allows us to see where the plan can be improved, or if new changes in environment will require the plan to be updated (what company doesn’t change and grow?)</a:t>
            </a:r>
          </a:p>
          <a:p>
            <a:pPr lvl="1"/>
            <a:r>
              <a:rPr lang="en-US" dirty="0" smtClean="0"/>
              <a:t>Testing should be carried out at LEAST once a year.*</a:t>
            </a:r>
          </a:p>
          <a:p>
            <a:pPr lvl="1"/>
            <a:r>
              <a:rPr lang="en-US" dirty="0" smtClean="0"/>
              <a:t>Any problems that occurred should be documented and reported to management.*</a:t>
            </a:r>
          </a:p>
          <a:p>
            <a:pPr lvl="1"/>
            <a:endParaRPr lang="en-US" dirty="0" smtClean="0"/>
          </a:p>
          <a:p>
            <a:pPr>
              <a:buNone/>
            </a:pPr>
            <a:r>
              <a:rPr lang="en-US" dirty="0" smtClean="0"/>
              <a:t>Overview of testing methods on upcoming slides.</a:t>
            </a:r>
          </a:p>
          <a:p>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944782761"/>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r>
              <a:rPr lang="en-US" dirty="0" smtClean="0"/>
              <a:t>Checklist Test  </a:t>
            </a:r>
          </a:p>
        </p:txBody>
      </p:sp>
      <p:sp>
        <p:nvSpPr>
          <p:cNvPr id="52227" name="Rectangle 3"/>
          <p:cNvSpPr>
            <a:spLocks noGrp="1" noChangeArrowheads="1"/>
          </p:cNvSpPr>
          <p:nvPr>
            <p:ph idx="1"/>
          </p:nvPr>
        </p:nvSpPr>
        <p:spPr/>
        <p:txBody>
          <a:bodyPr/>
          <a:lstStyle/>
          <a:p>
            <a:pPr>
              <a:buNone/>
            </a:pPr>
            <a:r>
              <a:rPr lang="en-US" dirty="0" smtClean="0"/>
              <a:t>BCP is distributed to departments and functional areas for review. The managers read over and indicate if anything is missing or should be modified. (manager “checks off” that the plan is OK for their department)</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348411250"/>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r>
              <a:rPr lang="en-US" dirty="0" smtClean="0"/>
              <a:t>Structured Walk-Through  </a:t>
            </a:r>
          </a:p>
        </p:txBody>
      </p:sp>
      <p:sp>
        <p:nvSpPr>
          <p:cNvPr id="53251" name="Rectangle 3"/>
          <p:cNvSpPr>
            <a:spLocks noGrp="1" noChangeArrowheads="1"/>
          </p:cNvSpPr>
          <p:nvPr>
            <p:ph idx="1"/>
          </p:nvPr>
        </p:nvSpPr>
        <p:spPr/>
        <p:txBody>
          <a:bodyPr/>
          <a:lstStyle/>
          <a:p>
            <a:pPr>
              <a:buNone/>
            </a:pPr>
            <a:r>
              <a:rPr lang="en-US" dirty="0" smtClean="0"/>
              <a:t>Representatives from each department come together AS A GROUP, they walk through the plan and different scenarios from beginning to end to make sure nothing is left out.</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53394360"/>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r>
              <a:rPr lang="en-US" dirty="0" smtClean="0"/>
              <a:t>Simulation Test  </a:t>
            </a:r>
          </a:p>
        </p:txBody>
      </p:sp>
      <p:sp>
        <p:nvSpPr>
          <p:cNvPr id="54275" name="Rectangle 3"/>
          <p:cNvSpPr>
            <a:spLocks noGrp="1" noChangeArrowheads="1"/>
          </p:cNvSpPr>
          <p:nvPr>
            <p:ph idx="1"/>
          </p:nvPr>
        </p:nvSpPr>
        <p:spPr/>
        <p:txBody>
          <a:bodyPr/>
          <a:lstStyle/>
          <a:p>
            <a:pPr>
              <a:buNone/>
            </a:pPr>
            <a:r>
              <a:rPr lang="en-US" dirty="0" smtClean="0"/>
              <a:t>A specific scenario is proposed, all required employees come together and start to simulate that the event has happened and start taking action to recover. The idea is to see if any problems come up or if any concerns were left out.</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160782207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r>
              <a:rPr lang="en-US" dirty="0" smtClean="0"/>
              <a:t>Parallel Test  </a:t>
            </a:r>
          </a:p>
        </p:txBody>
      </p:sp>
      <p:sp>
        <p:nvSpPr>
          <p:cNvPr id="55299" name="Rectangle 3"/>
          <p:cNvSpPr>
            <a:spLocks noGrp="1" noChangeArrowheads="1"/>
          </p:cNvSpPr>
          <p:nvPr>
            <p:ph idx="1"/>
          </p:nvPr>
        </p:nvSpPr>
        <p:spPr/>
        <p:txBody>
          <a:bodyPr/>
          <a:lstStyle/>
          <a:p>
            <a:pPr>
              <a:buNone/>
            </a:pPr>
            <a:r>
              <a:rPr lang="en-US" dirty="0" smtClean="0"/>
              <a:t>Some systems are moved to the alternate site and processing takes place. The results are compared to the real processing to see if anything needs to change.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74803028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r>
              <a:rPr lang="en-US" dirty="0" smtClean="0"/>
              <a:t>Full Interruption test  </a:t>
            </a:r>
          </a:p>
        </p:txBody>
      </p:sp>
      <p:sp>
        <p:nvSpPr>
          <p:cNvPr id="56323" name="Rectangle 3"/>
          <p:cNvSpPr>
            <a:spLocks noGrp="1" noChangeArrowheads="1"/>
          </p:cNvSpPr>
          <p:nvPr>
            <p:ph idx="1"/>
          </p:nvPr>
        </p:nvSpPr>
        <p:spPr/>
        <p:txBody>
          <a:bodyPr>
            <a:normAutofit lnSpcReduction="10000"/>
          </a:bodyPr>
          <a:lstStyle/>
          <a:p>
            <a:pPr>
              <a:buNone/>
            </a:pPr>
            <a:r>
              <a:rPr lang="en-US" dirty="0" smtClean="0"/>
              <a:t>The original site is shutdown and processing is moved to the alternate site .The recovery team fulfils it’s obligation in preparing the systems and environment for the alternate site.</a:t>
            </a:r>
          </a:p>
          <a:p>
            <a:pPr lvl="1"/>
            <a:r>
              <a:rPr lang="en-US" dirty="0" smtClean="0"/>
              <a:t>Most intrusive, it is a full blown drill.</a:t>
            </a:r>
          </a:p>
          <a:p>
            <a:pPr lvl="1"/>
            <a:r>
              <a:rPr lang="en-US" dirty="0" smtClean="0"/>
              <a:t>Requires a hot, mirror or redundant site.</a:t>
            </a:r>
          </a:p>
          <a:p>
            <a:pPr lvl="1"/>
            <a:r>
              <a:rPr lang="en-US" dirty="0" smtClean="0"/>
              <a:t>Requires massive planning and co-ordination</a:t>
            </a:r>
          </a:p>
          <a:p>
            <a:pPr lvl="1"/>
            <a:r>
              <a:rPr lang="en-US" dirty="0" smtClean="0"/>
              <a:t>It is a risky test and can cause damage if not managed properly*</a:t>
            </a:r>
          </a:p>
          <a:p>
            <a:pPr lvl="1"/>
            <a:r>
              <a:rPr lang="en-US" dirty="0" smtClean="0"/>
              <a:t>Senior management approval is </a:t>
            </a:r>
            <a:r>
              <a:rPr lang="en-US" b="1" dirty="0" smtClean="0"/>
              <a:t>required</a:t>
            </a:r>
            <a:r>
              <a:rPr lang="en-US" dirty="0" smtClean="0"/>
              <a:t> due to the risks involved*</a:t>
            </a:r>
          </a:p>
          <a:p>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827288600"/>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BCP </a:t>
            </a:r>
            <a:r>
              <a:rPr lang="en-US" dirty="0"/>
              <a:t>Phase 7: Maintaining the Plan </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FB124A42-3BFC-4002-A422-5D3896DD5E41}" type="slidenum">
              <a:rPr lang="en-US" smtClean="0"/>
              <a:pPr/>
              <a:t>77</a:t>
            </a:fld>
            <a:endParaRPr lang="en-US" dirty="0"/>
          </a:p>
        </p:txBody>
      </p:sp>
    </p:spTree>
    <p:extLst>
      <p:ext uri="{BB962C8B-B14F-4D97-AF65-F5344CB8AC3E}">
        <p14:creationId xmlns:p14="http://schemas.microsoft.com/office/powerpoint/2010/main" val="4204614550"/>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normAutofit/>
          </a:bodyPr>
          <a:lstStyle/>
          <a:p>
            <a:r>
              <a:rPr lang="en-US" dirty="0" smtClean="0"/>
              <a:t>Phase 7: Maintaining the Plan  </a:t>
            </a:r>
          </a:p>
        </p:txBody>
      </p:sp>
      <p:sp>
        <p:nvSpPr>
          <p:cNvPr id="57347" name="Rectangle 3"/>
          <p:cNvSpPr>
            <a:spLocks noGrp="1" noChangeArrowheads="1"/>
          </p:cNvSpPr>
          <p:nvPr>
            <p:ph idx="1"/>
          </p:nvPr>
        </p:nvSpPr>
        <p:spPr/>
        <p:txBody>
          <a:bodyPr>
            <a:normAutofit lnSpcReduction="10000"/>
          </a:bodyPr>
          <a:lstStyle/>
          <a:p>
            <a:pPr>
              <a:buNone/>
            </a:pPr>
            <a:r>
              <a:rPr lang="en-US" dirty="0" smtClean="0"/>
              <a:t>Now that the plan it tested and verified. It needs to be maintained!</a:t>
            </a:r>
          </a:p>
          <a:p>
            <a:r>
              <a:rPr lang="en-US" dirty="0" smtClean="0"/>
              <a:t> Systems and processes become out of date and need constant </a:t>
            </a:r>
            <a:r>
              <a:rPr lang="en-US" dirty="0" err="1" smtClean="0"/>
              <a:t>refrest</a:t>
            </a:r>
            <a:r>
              <a:rPr lang="en-US" dirty="0" smtClean="0"/>
              <a:t>.</a:t>
            </a:r>
          </a:p>
          <a:p>
            <a:r>
              <a:rPr lang="en-US" dirty="0" smtClean="0"/>
              <a:t>BCP plan may not be integrated into change management process (it should be)*</a:t>
            </a:r>
          </a:p>
          <a:p>
            <a:r>
              <a:rPr lang="en-US" dirty="0" smtClean="0"/>
              <a:t>Infrastructure or environment changes*</a:t>
            </a:r>
            <a:endParaRPr lang="en-US" dirty="0" smtClean="0">
              <a:sym typeface="Wingdings" pitchFamily="2" charset="2"/>
            </a:endParaRPr>
          </a:p>
          <a:p>
            <a:r>
              <a:rPr lang="en-US" dirty="0" smtClean="0"/>
              <a:t>Company re-organization or growth</a:t>
            </a:r>
          </a:p>
          <a:p>
            <a:r>
              <a:rPr lang="en-US" dirty="0" smtClean="0"/>
              <a:t>Changes in hardware or software</a:t>
            </a:r>
          </a:p>
          <a:p>
            <a:r>
              <a:rPr lang="en-US" dirty="0" smtClean="0"/>
              <a:t>Employee turn over</a:t>
            </a:r>
          </a:p>
          <a:p>
            <a:pPr>
              <a:buNone/>
            </a:pPr>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3608080989"/>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title"/>
          </p:nvPr>
        </p:nvSpPr>
        <p:spPr/>
        <p:txBody>
          <a:bodyPr>
            <a:normAutofit/>
          </a:bodyPr>
          <a:lstStyle/>
          <a:p>
            <a:r>
              <a:rPr lang="en-US" dirty="0" smtClean="0"/>
              <a:t>Phase 7: Maintaining the Plan  </a:t>
            </a:r>
          </a:p>
        </p:txBody>
      </p:sp>
      <p:sp>
        <p:nvSpPr>
          <p:cNvPr id="58371" name="Rectangle 3"/>
          <p:cNvSpPr>
            <a:spLocks noGrp="1" noChangeArrowheads="1"/>
          </p:cNvSpPr>
          <p:nvPr>
            <p:ph idx="1"/>
          </p:nvPr>
        </p:nvSpPr>
        <p:spPr/>
        <p:txBody>
          <a:bodyPr>
            <a:normAutofit/>
          </a:bodyPr>
          <a:lstStyle/>
          <a:p>
            <a:pPr>
              <a:buNone/>
            </a:pPr>
            <a:r>
              <a:rPr lang="en-US" dirty="0" smtClean="0"/>
              <a:t>Strategies to keep the plan maintained and valid.</a:t>
            </a:r>
          </a:p>
          <a:p>
            <a:pPr lvl="1"/>
            <a:r>
              <a:rPr lang="en-US" dirty="0" smtClean="0"/>
              <a:t>Make BCP planning part of every business decision!</a:t>
            </a:r>
          </a:p>
          <a:p>
            <a:pPr lvl="1"/>
            <a:r>
              <a:rPr lang="en-US" dirty="0" smtClean="0"/>
              <a:t>Insert BCP maintenance responsibilities into job descriptions</a:t>
            </a:r>
          </a:p>
          <a:p>
            <a:pPr lvl="1"/>
            <a:r>
              <a:rPr lang="en-US" dirty="0" smtClean="0"/>
              <a:t>Include maintenance in personnel evaluations</a:t>
            </a:r>
          </a:p>
          <a:p>
            <a:pPr lvl="1"/>
            <a:r>
              <a:rPr lang="en-US" dirty="0" smtClean="0"/>
              <a:t>Perform internal audits that include DR and BCP procedures</a:t>
            </a:r>
          </a:p>
          <a:p>
            <a:pPr lvl="1"/>
            <a:r>
              <a:rPr lang="en-US" dirty="0" smtClean="0"/>
              <a:t>Test the plan yearly*</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5410217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6"/>
          <p:cNvSpPr>
            <a:spLocks noGrp="1" noChangeArrowheads="1"/>
          </p:cNvSpPr>
          <p:nvPr>
            <p:ph type="ctrTitle"/>
          </p:nvPr>
        </p:nvSpPr>
        <p:spPr/>
        <p:txBody>
          <a:bodyPr/>
          <a:lstStyle/>
          <a:p>
            <a:pPr eaLnBrk="1" hangingPunct="1"/>
            <a:r>
              <a:rPr lang="en-US" dirty="0" smtClean="0"/>
              <a:t>Let’s Get Started.</a:t>
            </a:r>
          </a:p>
        </p:txBody>
      </p:sp>
      <p:sp>
        <p:nvSpPr>
          <p:cNvPr id="17411" name="Rectangle 7"/>
          <p:cNvSpPr>
            <a:spLocks noGrp="1" noChangeArrowheads="1"/>
          </p:cNvSpPr>
          <p:nvPr>
            <p:ph type="subTitle" idx="1"/>
          </p:nvPr>
        </p:nvSpPr>
        <p:spPr/>
        <p:txBody>
          <a:bodyPr/>
          <a:lstStyle/>
          <a:p>
            <a:pPr eaLnBrk="1" hangingPunct="1"/>
            <a:r>
              <a:rPr lang="en-US" smtClean="0"/>
              <a:t> </a:t>
            </a:r>
          </a:p>
        </p:txBody>
      </p:sp>
      <p:sp>
        <p:nvSpPr>
          <p:cNvPr id="4" name="Slide Number Placeholder 3"/>
          <p:cNvSpPr>
            <a:spLocks noGrp="1"/>
          </p:cNvSpPr>
          <p:nvPr>
            <p:ph type="sldNum" sz="quarter" idx="4294967295"/>
          </p:nvPr>
        </p:nvSpPr>
        <p:spPr>
          <a:xfrm>
            <a:off x="8382000" y="6559550"/>
            <a:ext cx="762000" cy="263525"/>
          </a:xfrm>
        </p:spPr>
        <p:txBody>
          <a:bodyPr/>
          <a:lstStyle/>
          <a:p>
            <a:fld id="{FB124A42-3BFC-4002-A422-5D3896DD5E41}" type="slidenum">
              <a:rPr lang="en-US" smtClean="0"/>
              <a:pPr/>
              <a:t>8</a:t>
            </a:fld>
            <a:endParaRPr lang="en-US" dirty="0"/>
          </a:p>
        </p:txBody>
      </p:sp>
    </p:spTree>
    <p:extLst>
      <p:ext uri="{BB962C8B-B14F-4D97-AF65-F5344CB8AC3E}">
        <p14:creationId xmlns:p14="http://schemas.microsoft.com/office/powerpoint/2010/main" val="3400010828"/>
      </p:ext>
    </p:extLst>
  </p:cSld>
  <p:clrMapOvr>
    <a:masterClrMapping/>
  </p:clrMapOv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ctrTitle"/>
          </p:nvPr>
        </p:nvSpPr>
        <p:spPr/>
        <p:txBody>
          <a:bodyPr/>
          <a:lstStyle/>
          <a:p>
            <a:pPr eaLnBrk="1" hangingPunct="1"/>
            <a:r>
              <a:rPr lang="en-US" smtClean="0"/>
              <a:t>Backups</a:t>
            </a:r>
          </a:p>
        </p:txBody>
      </p:sp>
      <p:sp>
        <p:nvSpPr>
          <p:cNvPr id="3" name="Rectangle 2"/>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4195584903"/>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690" name="Rectangle 2"/>
          <p:cNvSpPr>
            <a:spLocks noGrp="1" noChangeArrowheads="1"/>
          </p:cNvSpPr>
          <p:nvPr>
            <p:ph type="title"/>
          </p:nvPr>
        </p:nvSpPr>
        <p:spPr/>
        <p:txBody>
          <a:bodyPr/>
          <a:lstStyle/>
          <a:p>
            <a:r>
              <a:rPr lang="en-US" dirty="0"/>
              <a:t>Backups… </a:t>
            </a:r>
            <a:r>
              <a:rPr lang="en-US" dirty="0" smtClean="0"/>
              <a:t>RPO vs. RTO</a:t>
            </a:r>
            <a:endParaRPr lang="en-US" dirty="0"/>
          </a:p>
        </p:txBody>
      </p:sp>
      <p:sp>
        <p:nvSpPr>
          <p:cNvPr id="626695" name="Rectangle 7"/>
          <p:cNvSpPr>
            <a:spLocks noChangeArrowheads="1"/>
          </p:cNvSpPr>
          <p:nvPr/>
        </p:nvSpPr>
        <p:spPr bwMode="auto">
          <a:xfrm>
            <a:off x="4494213" y="4186238"/>
            <a:ext cx="1755775" cy="1069975"/>
          </a:xfrm>
          <a:prstGeom prst="star12">
            <a:avLst/>
          </a:prstGeom>
          <a:ln>
            <a:headEnd/>
            <a:tailEnd/>
          </a:ln>
        </p:spPr>
        <p:style>
          <a:lnRef idx="3">
            <a:schemeClr val="lt1"/>
          </a:lnRef>
          <a:fillRef idx="1">
            <a:schemeClr val="accent2"/>
          </a:fillRef>
          <a:effectRef idx="1">
            <a:schemeClr val="accent2"/>
          </a:effectRef>
          <a:fontRef idx="minor">
            <a:schemeClr val="lt1"/>
          </a:fontRef>
        </p:style>
        <p:txBody>
          <a:bodyPr wrap="none" anchor="ctr"/>
          <a:lstStyle/>
          <a:p>
            <a:pPr algn="ctr"/>
            <a:r>
              <a:rPr lang="en-US" dirty="0" smtClean="0">
                <a:ln w="18415" cmpd="sng">
                  <a:solidFill>
                    <a:srgbClr val="FFFFFF"/>
                  </a:solidFill>
                  <a:prstDash val="solid"/>
                </a:ln>
                <a:solidFill>
                  <a:srgbClr val="FFFFFF"/>
                </a:solidFill>
                <a:effectLst>
                  <a:outerShdw blurRad="38100" dist="38100" dir="2700000" algn="tl">
                    <a:srgbClr val="000000">
                      <a:alpha val="43137"/>
                    </a:srgbClr>
                  </a:outerShdw>
                </a:effectLst>
              </a:rPr>
              <a:t>EVENT</a:t>
            </a:r>
            <a:endParaRPr lang="en-US" dirty="0">
              <a:ln w="18415" cmpd="sng">
                <a:solidFill>
                  <a:srgbClr val="FFFFFF"/>
                </a:solidFill>
                <a:prstDash val="solid"/>
              </a:ln>
              <a:solidFill>
                <a:srgbClr val="FFFFFF"/>
              </a:solidFill>
              <a:effectLst>
                <a:outerShdw blurRad="38100" dist="38100" dir="2700000" algn="tl">
                  <a:srgbClr val="000000">
                    <a:alpha val="43137"/>
                  </a:srgbClr>
                </a:outerShdw>
              </a:effectLst>
            </a:endParaRPr>
          </a:p>
        </p:txBody>
      </p:sp>
      <p:sp>
        <p:nvSpPr>
          <p:cNvPr id="626698" name="Text Box 10"/>
          <p:cNvSpPr txBox="1">
            <a:spLocks noChangeArrowheads="1"/>
          </p:cNvSpPr>
          <p:nvPr/>
        </p:nvSpPr>
        <p:spPr bwMode="auto">
          <a:xfrm>
            <a:off x="304800" y="5715000"/>
            <a:ext cx="1524000" cy="461665"/>
          </a:xfrm>
          <a:prstGeom prst="rect">
            <a:avLst/>
          </a:prstGeom>
          <a:noFill/>
          <a:ln w="9525">
            <a:noFill/>
            <a:miter lim="800000"/>
            <a:headEnd/>
            <a:tailEnd/>
          </a:ln>
          <a:effectLst/>
        </p:spPr>
        <p:txBody>
          <a:bodyPr>
            <a:spAutoFit/>
          </a:bodyPr>
          <a:lstStyle/>
          <a:p>
            <a:pPr>
              <a:spcBef>
                <a:spcPct val="50000"/>
              </a:spcBef>
            </a:pPr>
            <a:r>
              <a:rPr lang="en-US" sz="2400" b="1" cap="all" dirty="0">
                <a:ln w="9000" cmpd="sng">
                  <a:solidFill>
                    <a:schemeClr val="accent4">
                      <a:shade val="50000"/>
                      <a:satMod val="120000"/>
                    </a:schemeClr>
                  </a:solidFill>
                  <a:prstDash val="solid"/>
                </a:ln>
                <a:effectLst>
                  <a:reflection blurRad="12700" stA="28000" endPos="45000" dist="1000" dir="5400000" sy="-100000" algn="bl" rotWithShape="0"/>
                </a:effectLst>
              </a:rPr>
              <a:t>Monday</a:t>
            </a:r>
          </a:p>
        </p:txBody>
      </p:sp>
      <p:sp>
        <p:nvSpPr>
          <p:cNvPr id="626699" name="Text Box 11"/>
          <p:cNvSpPr txBox="1">
            <a:spLocks noChangeArrowheads="1"/>
          </p:cNvSpPr>
          <p:nvPr/>
        </p:nvSpPr>
        <p:spPr bwMode="auto">
          <a:xfrm>
            <a:off x="2438400" y="5715000"/>
            <a:ext cx="1524000" cy="461665"/>
          </a:xfrm>
          <a:prstGeom prst="rect">
            <a:avLst/>
          </a:prstGeom>
          <a:noFill/>
          <a:ln w="9525">
            <a:noFill/>
            <a:miter lim="800000"/>
            <a:headEnd/>
            <a:tailEnd/>
          </a:ln>
          <a:effectLst/>
        </p:spPr>
        <p:txBody>
          <a:bodyPr>
            <a:spAutoFit/>
          </a:bodyPr>
          <a:lstStyle/>
          <a:p>
            <a:pPr>
              <a:spcBef>
                <a:spcPct val="50000"/>
              </a:spcBef>
            </a:pPr>
            <a:r>
              <a:rPr lang="en-US" sz="2400" b="1" cap="all" dirty="0">
                <a:ln w="9000" cmpd="sng">
                  <a:solidFill>
                    <a:schemeClr val="accent4">
                      <a:shade val="50000"/>
                      <a:satMod val="120000"/>
                    </a:schemeClr>
                  </a:solidFill>
                  <a:prstDash val="solid"/>
                </a:ln>
                <a:effectLst>
                  <a:reflection blurRad="12700" stA="28000" endPos="45000" dist="1000" dir="5400000" sy="-100000" algn="bl" rotWithShape="0"/>
                </a:effectLst>
              </a:rPr>
              <a:t>Tuesday</a:t>
            </a:r>
          </a:p>
        </p:txBody>
      </p:sp>
      <p:sp>
        <p:nvSpPr>
          <p:cNvPr id="626700" name="Text Box 12"/>
          <p:cNvSpPr txBox="1">
            <a:spLocks noChangeArrowheads="1"/>
          </p:cNvSpPr>
          <p:nvPr/>
        </p:nvSpPr>
        <p:spPr bwMode="auto">
          <a:xfrm>
            <a:off x="4572000" y="5715000"/>
            <a:ext cx="1981200" cy="461665"/>
          </a:xfrm>
          <a:prstGeom prst="rect">
            <a:avLst/>
          </a:prstGeom>
          <a:noFill/>
          <a:ln w="9525">
            <a:noFill/>
            <a:miter lim="800000"/>
            <a:headEnd/>
            <a:tailEnd/>
          </a:ln>
          <a:effectLst/>
        </p:spPr>
        <p:txBody>
          <a:bodyPr>
            <a:spAutoFit/>
          </a:bodyPr>
          <a:lstStyle/>
          <a:p>
            <a:pPr>
              <a:spcBef>
                <a:spcPct val="50000"/>
              </a:spcBef>
            </a:pPr>
            <a:r>
              <a:rPr lang="en-US" sz="2400" b="1" cap="all" dirty="0">
                <a:ln w="9000" cmpd="sng">
                  <a:solidFill>
                    <a:schemeClr val="accent4">
                      <a:shade val="50000"/>
                      <a:satMod val="120000"/>
                    </a:schemeClr>
                  </a:solidFill>
                  <a:prstDash val="solid"/>
                </a:ln>
                <a:effectLst>
                  <a:reflection blurRad="12700" stA="28000" endPos="45000" dist="1000" dir="5400000" sy="-100000" algn="bl" rotWithShape="0"/>
                </a:effectLst>
              </a:rPr>
              <a:t>Wednesday</a:t>
            </a:r>
          </a:p>
        </p:txBody>
      </p:sp>
      <p:sp>
        <p:nvSpPr>
          <p:cNvPr id="626701" name="Text Box 13"/>
          <p:cNvSpPr txBox="1">
            <a:spLocks noChangeArrowheads="1"/>
          </p:cNvSpPr>
          <p:nvPr/>
        </p:nvSpPr>
        <p:spPr bwMode="auto">
          <a:xfrm>
            <a:off x="7162800" y="5715000"/>
            <a:ext cx="1981200" cy="461665"/>
          </a:xfrm>
          <a:prstGeom prst="rect">
            <a:avLst/>
          </a:prstGeom>
          <a:noFill/>
          <a:ln w="9525">
            <a:noFill/>
            <a:miter lim="800000"/>
            <a:headEnd/>
            <a:tailEnd/>
          </a:ln>
          <a:effectLst/>
        </p:spPr>
        <p:txBody>
          <a:bodyPr>
            <a:spAutoFit/>
          </a:bodyPr>
          <a:lstStyle/>
          <a:p>
            <a:pPr>
              <a:spcBef>
                <a:spcPct val="50000"/>
              </a:spcBef>
            </a:pPr>
            <a:r>
              <a:rPr lang="en-US" sz="2400" b="1" cap="all" dirty="0">
                <a:ln w="9000" cmpd="sng">
                  <a:solidFill>
                    <a:schemeClr val="accent4">
                      <a:shade val="50000"/>
                      <a:satMod val="120000"/>
                    </a:schemeClr>
                  </a:solidFill>
                  <a:prstDash val="solid"/>
                </a:ln>
                <a:effectLst>
                  <a:reflection blurRad="12700" stA="28000" endPos="45000" dist="1000" dir="5400000" sy="-100000" algn="bl" rotWithShape="0"/>
                </a:effectLst>
              </a:rPr>
              <a:t>Thursday…</a:t>
            </a:r>
          </a:p>
        </p:txBody>
      </p:sp>
      <p:sp>
        <p:nvSpPr>
          <p:cNvPr id="626708" name="Oval 20"/>
          <p:cNvSpPr>
            <a:spLocks noChangeArrowheads="1"/>
          </p:cNvSpPr>
          <p:nvPr/>
        </p:nvSpPr>
        <p:spPr bwMode="auto">
          <a:xfrm>
            <a:off x="4343400" y="3886200"/>
            <a:ext cx="2133600" cy="1600200"/>
          </a:xfrm>
          <a:prstGeom prst="ellipse">
            <a:avLst/>
          </a:prstGeom>
          <a:noFill/>
          <a:ln w="28575">
            <a:solidFill>
              <a:srgbClr val="FF0000"/>
            </a:solidFill>
            <a:prstDash val="dash"/>
            <a:round/>
            <a:headEnd/>
            <a:tailEnd/>
          </a:ln>
          <a:effectLst/>
        </p:spPr>
        <p:txBody>
          <a:bodyPr wrap="none" anchor="ctr"/>
          <a:lstStyle/>
          <a:p>
            <a:endParaRPr lang="en-US"/>
          </a:p>
        </p:txBody>
      </p:sp>
      <p:sp>
        <p:nvSpPr>
          <p:cNvPr id="626709" name="Text Box 21"/>
          <p:cNvSpPr txBox="1">
            <a:spLocks noChangeArrowheads="1"/>
          </p:cNvSpPr>
          <p:nvPr/>
        </p:nvSpPr>
        <p:spPr bwMode="auto">
          <a:xfrm>
            <a:off x="838200" y="1905000"/>
            <a:ext cx="7810499" cy="523220"/>
          </a:xfrm>
          <a:prstGeom prst="rect">
            <a:avLst/>
          </a:prstGeom>
          <a:ln>
            <a:headEnd/>
            <a:tailEnd/>
          </a:ln>
        </p:spPr>
        <p:style>
          <a:lnRef idx="2">
            <a:schemeClr val="accent2"/>
          </a:lnRef>
          <a:fillRef idx="1">
            <a:schemeClr val="lt1"/>
          </a:fillRef>
          <a:effectRef idx="0">
            <a:schemeClr val="accent2"/>
          </a:effectRef>
          <a:fontRef idx="minor">
            <a:schemeClr val="dk1"/>
          </a:fontRef>
        </p:style>
        <p:txBody>
          <a:bodyPr wrap="square">
            <a:spAutoFit/>
          </a:bodyPr>
          <a:lstStyle/>
          <a:p>
            <a:pPr>
              <a:spcBef>
                <a:spcPct val="50000"/>
              </a:spcBef>
            </a:pPr>
            <a:r>
              <a:rPr lang="en-US" sz="2800" dirty="0">
                <a:solidFill>
                  <a:srgbClr val="FF0000"/>
                </a:solidFill>
              </a:rPr>
              <a:t>Differences: Think about the </a:t>
            </a:r>
            <a:r>
              <a:rPr lang="en-US" sz="2800" dirty="0" smtClean="0">
                <a:solidFill>
                  <a:srgbClr val="FF0000"/>
                </a:solidFill>
              </a:rPr>
              <a:t>recovery results….</a:t>
            </a:r>
            <a:endParaRPr lang="en-US" sz="2800" dirty="0">
              <a:solidFill>
                <a:srgbClr val="FF0000"/>
              </a:solidFill>
            </a:endParaRPr>
          </a:p>
        </p:txBody>
      </p:sp>
      <p:sp>
        <p:nvSpPr>
          <p:cNvPr id="25" name="Slide Number Placeholder 24"/>
          <p:cNvSpPr>
            <a:spLocks noGrp="1"/>
          </p:cNvSpPr>
          <p:nvPr>
            <p:ph type="sldNum" sz="quarter" idx="10"/>
          </p:nvPr>
        </p:nvSpPr>
        <p:spPr/>
        <p:txBody>
          <a:bodyPr/>
          <a:lstStyle/>
          <a:p>
            <a:fld id="{FB124A42-3BFC-4002-A422-5D3896DD5E41}" type="slidenum">
              <a:rPr lang="en-US" smtClean="0"/>
              <a:pPr/>
              <a:t>81</a:t>
            </a:fld>
            <a:endParaRPr lang="en-US" dirty="0"/>
          </a:p>
        </p:txBody>
      </p:sp>
      <p:sp>
        <p:nvSpPr>
          <p:cNvPr id="26" name="Oval 20"/>
          <p:cNvSpPr>
            <a:spLocks noChangeArrowheads="1"/>
          </p:cNvSpPr>
          <p:nvPr/>
        </p:nvSpPr>
        <p:spPr bwMode="auto">
          <a:xfrm>
            <a:off x="8763000" y="3810000"/>
            <a:ext cx="76200" cy="1600200"/>
          </a:xfrm>
          <a:prstGeom prst="rect">
            <a:avLst/>
          </a:prstGeom>
          <a:noFill/>
          <a:ln w="28575">
            <a:solidFill>
              <a:srgbClr val="FF0000"/>
            </a:solidFill>
            <a:prstDash val="dash"/>
            <a:round/>
            <a:headEnd/>
            <a:tailEnd/>
          </a:ln>
          <a:effectLst/>
        </p:spPr>
        <p:txBody>
          <a:bodyPr wrap="none" anchor="ctr"/>
          <a:lstStyle/>
          <a:p>
            <a:endParaRPr lang="en-US"/>
          </a:p>
        </p:txBody>
      </p:sp>
      <p:sp>
        <p:nvSpPr>
          <p:cNvPr id="27" name="Oval 20"/>
          <p:cNvSpPr>
            <a:spLocks noChangeArrowheads="1"/>
          </p:cNvSpPr>
          <p:nvPr/>
        </p:nvSpPr>
        <p:spPr bwMode="auto">
          <a:xfrm>
            <a:off x="381000" y="3886200"/>
            <a:ext cx="76200" cy="1600200"/>
          </a:xfrm>
          <a:prstGeom prst="rect">
            <a:avLst/>
          </a:prstGeom>
          <a:noFill/>
          <a:ln w="28575">
            <a:solidFill>
              <a:srgbClr val="FF0000"/>
            </a:solidFill>
            <a:prstDash val="dash"/>
            <a:round/>
            <a:headEnd/>
            <a:tailEnd/>
          </a:ln>
          <a:effectLst/>
        </p:spPr>
        <p:txBody>
          <a:bodyPr wrap="none" anchor="ctr"/>
          <a:lstStyle/>
          <a:p>
            <a:endParaRPr lang="en-US"/>
          </a:p>
        </p:txBody>
      </p:sp>
      <p:sp>
        <p:nvSpPr>
          <p:cNvPr id="28" name="Text Box 21"/>
          <p:cNvSpPr txBox="1">
            <a:spLocks noChangeArrowheads="1"/>
          </p:cNvSpPr>
          <p:nvPr/>
        </p:nvSpPr>
        <p:spPr bwMode="auto">
          <a:xfrm>
            <a:off x="1066800" y="4343400"/>
            <a:ext cx="2590800" cy="400110"/>
          </a:xfrm>
          <a:prstGeom prst="rect">
            <a:avLst/>
          </a:prstGeom>
          <a:noFill/>
          <a:ln w="28575">
            <a:solidFill>
              <a:srgbClr val="FF0000"/>
            </a:solidFill>
            <a:prstDash val="dash"/>
            <a:miter lim="800000"/>
            <a:headEnd/>
            <a:tailEnd/>
          </a:ln>
          <a:effectLst/>
        </p:spPr>
        <p:txBody>
          <a:bodyPr wrap="square">
            <a:spAutoFit/>
          </a:bodyPr>
          <a:lstStyle/>
          <a:p>
            <a:pPr algn="ctr">
              <a:spcBef>
                <a:spcPct val="50000"/>
              </a:spcBef>
            </a:pPr>
            <a:r>
              <a:rPr lang="en-US" sz="2000" dirty="0" smtClean="0">
                <a:solidFill>
                  <a:srgbClr val="FF0000"/>
                </a:solidFill>
              </a:rPr>
              <a:t>Data Lost</a:t>
            </a:r>
            <a:endParaRPr lang="en-US" sz="2000" dirty="0">
              <a:solidFill>
                <a:srgbClr val="FF0000"/>
              </a:solidFill>
            </a:endParaRPr>
          </a:p>
        </p:txBody>
      </p:sp>
      <p:sp>
        <p:nvSpPr>
          <p:cNvPr id="29" name="Text Box 21"/>
          <p:cNvSpPr txBox="1">
            <a:spLocks noChangeArrowheads="1"/>
          </p:cNvSpPr>
          <p:nvPr/>
        </p:nvSpPr>
        <p:spPr bwMode="auto">
          <a:xfrm>
            <a:off x="6858000" y="4419600"/>
            <a:ext cx="1600200" cy="400110"/>
          </a:xfrm>
          <a:prstGeom prst="rect">
            <a:avLst/>
          </a:prstGeom>
          <a:noFill/>
          <a:ln w="28575">
            <a:solidFill>
              <a:srgbClr val="FF0000"/>
            </a:solidFill>
            <a:prstDash val="dash"/>
            <a:miter lim="800000"/>
            <a:headEnd/>
            <a:tailEnd/>
          </a:ln>
          <a:effectLst/>
        </p:spPr>
        <p:txBody>
          <a:bodyPr wrap="square">
            <a:spAutoFit/>
          </a:bodyPr>
          <a:lstStyle/>
          <a:p>
            <a:pPr algn="ctr">
              <a:spcBef>
                <a:spcPct val="50000"/>
              </a:spcBef>
            </a:pPr>
            <a:r>
              <a:rPr lang="en-US" sz="2000" dirty="0" smtClean="0">
                <a:solidFill>
                  <a:srgbClr val="FF0000"/>
                </a:solidFill>
              </a:rPr>
              <a:t>Recovery</a:t>
            </a:r>
            <a:endParaRPr lang="en-US" sz="2000" dirty="0">
              <a:solidFill>
                <a:srgbClr val="FF0000"/>
              </a:solidFill>
            </a:endParaRPr>
          </a:p>
        </p:txBody>
      </p:sp>
      <p:sp>
        <p:nvSpPr>
          <p:cNvPr id="2" name="Left-Right Arrow 1"/>
          <p:cNvSpPr/>
          <p:nvPr/>
        </p:nvSpPr>
        <p:spPr>
          <a:xfrm>
            <a:off x="457200" y="2637972"/>
            <a:ext cx="3886199" cy="117202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RPO</a:t>
            </a:r>
            <a:endParaRPr lang="en-US" sz="3200" dirty="0"/>
          </a:p>
        </p:txBody>
      </p:sp>
      <p:sp>
        <p:nvSpPr>
          <p:cNvPr id="16" name="Left-Right Arrow 15"/>
          <p:cNvSpPr/>
          <p:nvPr/>
        </p:nvSpPr>
        <p:spPr>
          <a:xfrm>
            <a:off x="6477000" y="2637972"/>
            <a:ext cx="2171698" cy="117202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smtClean="0"/>
              <a:t>RTO</a:t>
            </a:r>
            <a:endParaRPr lang="en-US" sz="3200" dirty="0"/>
          </a:p>
        </p:txBody>
      </p:sp>
    </p:spTree>
    <p:extLst>
      <p:ext uri="{BB962C8B-B14F-4D97-AF65-F5344CB8AC3E}">
        <p14:creationId xmlns:p14="http://schemas.microsoft.com/office/powerpoint/2010/main" val="2734609374"/>
      </p:ext>
    </p:extLst>
  </p:cSld>
  <p:clrMapOvr>
    <a:masterClrMapping/>
  </p:clrMapOvr>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82</a:t>
            </a:fld>
            <a:endParaRPr lang="en-US" dirty="0"/>
          </a:p>
        </p:txBody>
      </p:sp>
      <p:sp>
        <p:nvSpPr>
          <p:cNvPr id="3" name="Title 2"/>
          <p:cNvSpPr>
            <a:spLocks noGrp="1"/>
          </p:cNvSpPr>
          <p:nvPr>
            <p:ph type="title"/>
          </p:nvPr>
        </p:nvSpPr>
        <p:spPr/>
        <p:txBody>
          <a:bodyPr/>
          <a:lstStyle/>
          <a:p>
            <a:r>
              <a:rPr lang="en-US" dirty="0" smtClean="0"/>
              <a:t>RPO vs. RTO</a:t>
            </a:r>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481" y="1295400"/>
            <a:ext cx="8154359"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342" y="4495800"/>
            <a:ext cx="8259033" cy="1930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0428286"/>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83</a:t>
            </a:fld>
            <a:endParaRPr lang="en-US" dirty="0"/>
          </a:p>
        </p:txBody>
      </p:sp>
      <p:sp>
        <p:nvSpPr>
          <p:cNvPr id="3" name="Title 2"/>
          <p:cNvSpPr>
            <a:spLocks noGrp="1"/>
          </p:cNvSpPr>
          <p:nvPr>
            <p:ph type="title"/>
          </p:nvPr>
        </p:nvSpPr>
        <p:spPr/>
        <p:txBody>
          <a:bodyPr/>
          <a:lstStyle/>
          <a:p>
            <a:r>
              <a:rPr lang="en-US" dirty="0" smtClean="0"/>
              <a:t>Metrics Used for Disaster Recovery</a:t>
            </a:r>
            <a:endParaRPr lang="en-US" dirty="0"/>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578" b="6630"/>
          <a:stretch/>
        </p:blipFill>
        <p:spPr bwMode="auto">
          <a:xfrm>
            <a:off x="457200" y="1291867"/>
            <a:ext cx="8382000" cy="51089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06933932"/>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38" name="Rectangle 2"/>
          <p:cNvSpPr>
            <a:spLocks noGrp="1" noChangeArrowheads="1"/>
          </p:cNvSpPr>
          <p:nvPr>
            <p:ph type="title"/>
          </p:nvPr>
        </p:nvSpPr>
        <p:spPr/>
        <p:txBody>
          <a:bodyPr/>
          <a:lstStyle/>
          <a:p>
            <a:r>
              <a:rPr lang="en-US"/>
              <a:t>Backup Issues</a:t>
            </a:r>
          </a:p>
        </p:txBody>
      </p:sp>
      <p:sp>
        <p:nvSpPr>
          <p:cNvPr id="628739" name="Rectangle 3"/>
          <p:cNvSpPr>
            <a:spLocks noGrp="1" noChangeArrowheads="1"/>
          </p:cNvSpPr>
          <p:nvPr>
            <p:ph type="body" idx="1"/>
          </p:nvPr>
        </p:nvSpPr>
        <p:spPr/>
        <p:txBody>
          <a:bodyPr/>
          <a:lstStyle/>
          <a:p>
            <a:r>
              <a:rPr lang="en-US"/>
              <a:t>Challenges to consider include:</a:t>
            </a:r>
          </a:p>
          <a:p>
            <a:pPr lvl="1"/>
            <a:r>
              <a:rPr lang="en-US"/>
              <a:t>Slow data transfer of backup</a:t>
            </a:r>
          </a:p>
          <a:p>
            <a:pPr lvl="1"/>
            <a:r>
              <a:rPr lang="en-US"/>
              <a:t>Globalization</a:t>
            </a:r>
          </a:p>
          <a:p>
            <a:pPr lvl="1"/>
            <a:r>
              <a:rPr lang="en-US"/>
              <a:t>Server disk space increases over time</a:t>
            </a:r>
          </a:p>
          <a:p>
            <a:pPr lvl="1"/>
            <a:r>
              <a:rPr lang="en-US"/>
              <a:t>Lost data between backup and when server goes down... Not recoverable from backups</a:t>
            </a:r>
          </a:p>
        </p:txBody>
      </p:sp>
      <p:sp>
        <p:nvSpPr>
          <p:cNvPr id="4" name="Slide Number Placeholder 3"/>
          <p:cNvSpPr>
            <a:spLocks noGrp="1"/>
          </p:cNvSpPr>
          <p:nvPr>
            <p:ph type="sldNum" sz="quarter" idx="10"/>
          </p:nvPr>
        </p:nvSpPr>
        <p:spPr/>
        <p:txBody>
          <a:bodyPr/>
          <a:lstStyle/>
          <a:p>
            <a:fld id="{FB124A42-3BFC-4002-A422-5D3896DD5E41}" type="slidenum">
              <a:rPr lang="en-US" smtClean="0"/>
              <a:pPr/>
              <a:t>84</a:t>
            </a:fld>
            <a:endParaRPr lang="en-US" dirty="0"/>
          </a:p>
        </p:txBody>
      </p:sp>
    </p:spTree>
    <p:extLst>
      <p:ext uri="{BB962C8B-B14F-4D97-AF65-F5344CB8AC3E}">
        <p14:creationId xmlns:p14="http://schemas.microsoft.com/office/powerpoint/2010/main" val="3133640593"/>
      </p:ext>
    </p:extLst>
  </p:cSld>
  <p:clrMapOvr>
    <a:masterClrMapping/>
  </p:clrMapOvr>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4"/>
          <p:cNvSpPr>
            <a:spLocks noGrp="1" noChangeArrowheads="1"/>
          </p:cNvSpPr>
          <p:nvPr>
            <p:ph type="ctrTitle"/>
          </p:nvPr>
        </p:nvSpPr>
        <p:spPr/>
        <p:txBody>
          <a:bodyPr/>
          <a:lstStyle/>
          <a:p>
            <a:pPr eaLnBrk="1" hangingPunct="1"/>
            <a:r>
              <a:rPr lang="en-US" smtClean="0"/>
              <a:t>Electronic Vaulting and Remote Journaling</a:t>
            </a:r>
          </a:p>
        </p:txBody>
      </p:sp>
      <p:sp>
        <p:nvSpPr>
          <p:cNvPr id="3" name="Rectangle 2"/>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613238361"/>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r>
              <a:rPr lang="en-US" dirty="0" smtClean="0"/>
              <a:t>Electronic Vaulting  </a:t>
            </a:r>
          </a:p>
        </p:txBody>
      </p:sp>
      <p:sp>
        <p:nvSpPr>
          <p:cNvPr id="76803" name="Rectangle 3"/>
          <p:cNvSpPr>
            <a:spLocks noGrp="1" noChangeArrowheads="1"/>
          </p:cNvSpPr>
          <p:nvPr>
            <p:ph idx="1"/>
          </p:nvPr>
        </p:nvSpPr>
        <p:spPr/>
        <p:txBody>
          <a:bodyPr/>
          <a:lstStyle/>
          <a:p>
            <a:pPr>
              <a:buNone/>
            </a:pPr>
            <a:r>
              <a:rPr lang="en-US" dirty="0" smtClean="0"/>
              <a:t>Electronic Vaulting* is the idea of sending all changes to a file to a remote site (using non-backup methods). This usually done in batches and not real time.</a:t>
            </a:r>
          </a:p>
          <a:p>
            <a:pPr>
              <a:buNone/>
            </a:pPr>
            <a:endParaRPr lang="en-US" dirty="0" smtClean="0"/>
          </a:p>
          <a:p>
            <a:pPr>
              <a:buNone/>
            </a:pPr>
            <a:r>
              <a:rPr lang="en-US" dirty="0" smtClean="0"/>
              <a:t>Example:</a:t>
            </a:r>
          </a:p>
          <a:p>
            <a:pPr lvl="1"/>
            <a:r>
              <a:rPr lang="en-US" dirty="0" smtClean="0"/>
              <a:t>bank transactions might be copied daily to another office</a:t>
            </a:r>
          </a:p>
          <a:p>
            <a:endParaRPr lang="en-US" dirty="0" smtClean="0"/>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4036385974"/>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r>
              <a:rPr lang="en-US" dirty="0" smtClean="0"/>
              <a:t>Remote Journaling  </a:t>
            </a:r>
          </a:p>
        </p:txBody>
      </p:sp>
      <p:sp>
        <p:nvSpPr>
          <p:cNvPr id="77827" name="Rectangle 3"/>
          <p:cNvSpPr>
            <a:spLocks noGrp="1" noChangeArrowheads="1"/>
          </p:cNvSpPr>
          <p:nvPr>
            <p:ph idx="1"/>
          </p:nvPr>
        </p:nvSpPr>
        <p:spPr/>
        <p:txBody>
          <a:bodyPr>
            <a:normAutofit/>
          </a:bodyPr>
          <a:lstStyle/>
          <a:p>
            <a:pPr>
              <a:buNone/>
            </a:pPr>
            <a:r>
              <a:rPr lang="en-US" dirty="0" smtClean="0"/>
              <a:t>RJ is the same concept as a continuous backup to a </a:t>
            </a:r>
            <a:r>
              <a:rPr lang="en-US" b="1" dirty="0" smtClean="0"/>
              <a:t>remote</a:t>
            </a:r>
            <a:r>
              <a:rPr lang="en-US" dirty="0" smtClean="0"/>
              <a:t> facility. It is different than EV.</a:t>
            </a:r>
          </a:p>
          <a:p>
            <a:pPr lvl="1"/>
            <a:r>
              <a:rPr lang="en-US" dirty="0" smtClean="0"/>
              <a:t>It is done in </a:t>
            </a:r>
            <a:r>
              <a:rPr lang="en-US" i="1" dirty="0" smtClean="0"/>
              <a:t>real-time</a:t>
            </a:r>
          </a:p>
          <a:p>
            <a:pPr lvl="1"/>
            <a:r>
              <a:rPr lang="en-US" dirty="0" smtClean="0"/>
              <a:t>Entire files are not copied, only changes (deltas) to files. </a:t>
            </a:r>
          </a:p>
          <a:p>
            <a:pPr lvl="2"/>
            <a:r>
              <a:rPr lang="en-US" dirty="0" smtClean="0"/>
              <a:t>also called transaction logs</a:t>
            </a:r>
          </a:p>
          <a:p>
            <a:pPr lvl="1"/>
            <a:r>
              <a:rPr lang="en-US" dirty="0" smtClean="0"/>
              <a:t>From the base files and the transaction logs you can recreate the current environment.</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71196364"/>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p:txBody>
          <a:bodyPr/>
          <a:lstStyle/>
          <a:p>
            <a:r>
              <a:rPr lang="en-US" dirty="0" smtClean="0"/>
              <a:t>Tape Vaulting  </a:t>
            </a:r>
          </a:p>
        </p:txBody>
      </p:sp>
      <p:sp>
        <p:nvSpPr>
          <p:cNvPr id="78851" name="Rectangle 3"/>
          <p:cNvSpPr>
            <a:spLocks noGrp="1" noChangeArrowheads="1"/>
          </p:cNvSpPr>
          <p:nvPr>
            <p:ph idx="1"/>
          </p:nvPr>
        </p:nvSpPr>
        <p:spPr/>
        <p:txBody>
          <a:bodyPr/>
          <a:lstStyle/>
          <a:p>
            <a:pPr>
              <a:buNone/>
            </a:pPr>
            <a:r>
              <a:rPr lang="en-US" dirty="0" smtClean="0"/>
              <a:t>A type of backup, however rather than backing up to a local device you back up to a remote device.</a:t>
            </a:r>
          </a:p>
        </p:txBody>
      </p:sp>
      <p:sp>
        <p:nvSpPr>
          <p:cNvPr id="4" name="Rectangle 3"/>
          <p:cNvSpPr/>
          <p:nvPr/>
        </p:nvSpPr>
        <p:spPr>
          <a:xfrm>
            <a:off x="-18661" y="6553200"/>
            <a:ext cx="1103187" cy="253916"/>
          </a:xfrm>
          <a:prstGeom prst="rect">
            <a:avLst/>
          </a:prstGeom>
          <a:noFill/>
        </p:spPr>
        <p:txBody>
          <a:bodyPr wrap="none">
            <a:spAutoFit/>
          </a:bodyPr>
          <a:lstStyle/>
          <a:p>
            <a:r>
              <a:rPr lang="en-US" sz="1000" dirty="0">
                <a:solidFill>
                  <a:schemeClr val="bg1"/>
                </a:solidFill>
              </a:rPr>
              <a:t>Brian E. Brzezicki</a:t>
            </a:r>
          </a:p>
        </p:txBody>
      </p:sp>
    </p:spTree>
    <p:extLst>
      <p:ext uri="{BB962C8B-B14F-4D97-AF65-F5344CB8AC3E}">
        <p14:creationId xmlns:p14="http://schemas.microsoft.com/office/powerpoint/2010/main" val="267285661"/>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Concepts</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FB124A42-3BFC-4002-A422-5D3896DD5E41}" type="slidenum">
              <a:rPr lang="en-US" smtClean="0"/>
              <a:pPr/>
              <a:t>89</a:t>
            </a:fld>
            <a:endParaRPr lang="en-US" dirty="0"/>
          </a:p>
        </p:txBody>
      </p:sp>
    </p:spTree>
    <p:extLst>
      <p:ext uri="{BB962C8B-B14F-4D97-AF65-F5344CB8AC3E}">
        <p14:creationId xmlns:p14="http://schemas.microsoft.com/office/powerpoint/2010/main" val="3549410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p:txBody>
          <a:bodyPr/>
          <a:lstStyle/>
          <a:p>
            <a:r>
              <a:rPr lang="en-US" dirty="0" smtClean="0"/>
              <a:t>Session Contents</a:t>
            </a:r>
          </a:p>
        </p:txBody>
      </p:sp>
      <p:sp>
        <p:nvSpPr>
          <p:cNvPr id="3075" name="Rectangle 3"/>
          <p:cNvSpPr>
            <a:spLocks noGrp="1" noChangeArrowheads="1"/>
          </p:cNvSpPr>
          <p:nvPr>
            <p:ph idx="1"/>
          </p:nvPr>
        </p:nvSpPr>
        <p:spPr/>
        <p:txBody>
          <a:bodyPr>
            <a:normAutofit/>
          </a:bodyPr>
          <a:lstStyle/>
          <a:p>
            <a:r>
              <a:rPr lang="en-US" dirty="0"/>
              <a:t>This chapter presents the following: </a:t>
            </a:r>
          </a:p>
          <a:p>
            <a:pPr marL="457200" lvl="1" indent="0">
              <a:buNone/>
            </a:pPr>
            <a:r>
              <a:rPr lang="en-US" dirty="0" smtClean="0"/>
              <a:t>Business </a:t>
            </a:r>
            <a:r>
              <a:rPr lang="en-US" dirty="0"/>
              <a:t>continuity management • Business continuity planning components • Standards and best practices • Selecting, developing, and implementing disaster and continuity solutions • Recovery and redundant technologies • Backup and offsite facilities • Types of drills and tests</a:t>
            </a:r>
          </a:p>
          <a:p>
            <a:pPr marL="457200" lvl="1" indent="0">
              <a:buNone/>
            </a:pPr>
            <a:r>
              <a:rPr lang="en-US" dirty="0" smtClean="0"/>
              <a:t> </a:t>
            </a:r>
            <a:endParaRPr lang="en-US" dirty="0"/>
          </a:p>
        </p:txBody>
      </p:sp>
    </p:spTree>
    <p:extLst>
      <p:ext uri="{BB962C8B-B14F-4D97-AF65-F5344CB8AC3E}">
        <p14:creationId xmlns:p14="http://schemas.microsoft.com/office/powerpoint/2010/main" val="1945779754"/>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90</a:t>
            </a:fld>
            <a:endParaRPr lang="en-US" dirty="0"/>
          </a:p>
        </p:txBody>
      </p:sp>
      <p:sp>
        <p:nvSpPr>
          <p:cNvPr id="3" name="Title 2"/>
          <p:cNvSpPr>
            <a:spLocks noGrp="1"/>
          </p:cNvSpPr>
          <p:nvPr>
            <p:ph type="title"/>
          </p:nvPr>
        </p:nvSpPr>
        <p:spPr/>
        <p:txBody>
          <a:bodyPr/>
          <a:lstStyle/>
          <a:p>
            <a:r>
              <a:rPr lang="en-US" dirty="0"/>
              <a:t>Additional Key Terms</a:t>
            </a:r>
          </a:p>
        </p:txBody>
      </p:sp>
      <p:sp>
        <p:nvSpPr>
          <p:cNvPr id="4" name="Content Placeholder 3"/>
          <p:cNvSpPr>
            <a:spLocks noGrp="1"/>
          </p:cNvSpPr>
          <p:nvPr>
            <p:ph idx="1"/>
          </p:nvPr>
        </p:nvSpPr>
        <p:spPr/>
        <p:txBody>
          <a:bodyPr>
            <a:noAutofit/>
          </a:bodyPr>
          <a:lstStyle/>
          <a:p>
            <a:endParaRPr lang="en-US" sz="2000" dirty="0"/>
          </a:p>
        </p:txBody>
      </p:sp>
    </p:spTree>
    <p:extLst>
      <p:ext uri="{BB962C8B-B14F-4D97-AF65-F5344CB8AC3E}">
        <p14:creationId xmlns:p14="http://schemas.microsoft.com/office/powerpoint/2010/main" val="2701309552"/>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Thoughts</a:t>
            </a:r>
            <a:endParaRPr lang="en-US"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FB124A42-3BFC-4002-A422-5D3896DD5E41}" type="slidenum">
              <a:rPr lang="en-US" smtClean="0"/>
              <a:pPr/>
              <a:t>91</a:t>
            </a:fld>
            <a:endParaRPr lang="en-US" dirty="0"/>
          </a:p>
        </p:txBody>
      </p:sp>
    </p:spTree>
    <p:extLst>
      <p:ext uri="{BB962C8B-B14F-4D97-AF65-F5344CB8AC3E}">
        <p14:creationId xmlns:p14="http://schemas.microsoft.com/office/powerpoint/2010/main" val="1434177718"/>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92</a:t>
            </a:fld>
            <a:endParaRPr lang="en-US" dirty="0"/>
          </a:p>
        </p:txBody>
      </p:sp>
      <p:sp>
        <p:nvSpPr>
          <p:cNvPr id="3" name="Title 2"/>
          <p:cNvSpPr>
            <a:spLocks noGrp="1"/>
          </p:cNvSpPr>
          <p:nvPr>
            <p:ph type="title"/>
          </p:nvPr>
        </p:nvSpPr>
        <p:spPr/>
        <p:txBody>
          <a:bodyPr/>
          <a:lstStyle/>
          <a:p>
            <a:r>
              <a:rPr lang="en-US" dirty="0" smtClean="0"/>
              <a:t>Final Thoughts</a:t>
            </a:r>
            <a:endParaRPr lang="en-US" dirty="0"/>
          </a:p>
        </p:txBody>
      </p:sp>
      <p:sp>
        <p:nvSpPr>
          <p:cNvPr id="4" name="Content Placeholder 3"/>
          <p:cNvSpPr>
            <a:spLocks noGrp="1"/>
          </p:cNvSpPr>
          <p:nvPr>
            <p:ph idx="1"/>
          </p:nvPr>
        </p:nvSpPr>
        <p:spPr/>
        <p:txBody>
          <a:bodyPr>
            <a:normAutofit/>
          </a:bodyPr>
          <a:lstStyle/>
          <a:p>
            <a:r>
              <a:rPr lang="en-US" sz="2000" dirty="0"/>
              <a:t>Disaster recovery and continuity planning should be brought into normal business decision-making procedures. </a:t>
            </a:r>
          </a:p>
          <a:p>
            <a:r>
              <a:rPr lang="en-US" sz="2000" dirty="0"/>
              <a:t>The loss criteria for disasters include much more than direct dollar loss. They may include added operational costs, loss in reputation and public confidence, loss of competitive advantage , violation of regulatory or legal requirements, loss in productivity, delayed income, interest costs, and loss in revenue. </a:t>
            </a:r>
          </a:p>
          <a:p>
            <a:r>
              <a:rPr lang="en-US" sz="2000" dirty="0"/>
              <a:t>A survey should be developed and given to the most knowledgeable people within the company to obtain the most realistic information pertaining to a company’s risk and recovery procedures. </a:t>
            </a:r>
          </a:p>
          <a:p>
            <a:r>
              <a:rPr lang="en-US" sz="2000" dirty="0"/>
              <a:t>The plan’s scope can be determined by geographical, organizational , or functional means. </a:t>
            </a:r>
          </a:p>
        </p:txBody>
      </p:sp>
    </p:spTree>
    <p:extLst>
      <p:ext uri="{BB962C8B-B14F-4D97-AF65-F5344CB8AC3E}">
        <p14:creationId xmlns:p14="http://schemas.microsoft.com/office/powerpoint/2010/main" val="1535700124"/>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93</a:t>
            </a:fld>
            <a:endParaRPr lang="en-US" dirty="0"/>
          </a:p>
        </p:txBody>
      </p:sp>
      <p:sp>
        <p:nvSpPr>
          <p:cNvPr id="3" name="Title 2"/>
          <p:cNvSpPr>
            <a:spLocks noGrp="1"/>
          </p:cNvSpPr>
          <p:nvPr>
            <p:ph type="title"/>
          </p:nvPr>
        </p:nvSpPr>
        <p:spPr/>
        <p:txBody>
          <a:bodyPr/>
          <a:lstStyle/>
          <a:p>
            <a:r>
              <a:rPr lang="en-US" dirty="0" smtClean="0"/>
              <a:t>Final Thoughts</a:t>
            </a:r>
            <a:endParaRPr lang="en-US" dirty="0"/>
          </a:p>
        </p:txBody>
      </p:sp>
      <p:sp>
        <p:nvSpPr>
          <p:cNvPr id="4" name="Content Placeholder 3"/>
          <p:cNvSpPr>
            <a:spLocks noGrp="1"/>
          </p:cNvSpPr>
          <p:nvPr>
            <p:ph idx="1"/>
          </p:nvPr>
        </p:nvSpPr>
        <p:spPr/>
        <p:txBody>
          <a:bodyPr>
            <a:normAutofit/>
          </a:bodyPr>
          <a:lstStyle/>
          <a:p>
            <a:r>
              <a:rPr lang="en-US" sz="2000" dirty="0" smtClean="0"/>
              <a:t>Many </a:t>
            </a:r>
            <a:r>
              <a:rPr lang="en-US" sz="2000" dirty="0"/>
              <a:t>things need to be understood about the working environment so it can be replicated at an alternate site after a disaster. </a:t>
            </a:r>
          </a:p>
          <a:p>
            <a:r>
              <a:rPr lang="en-US" sz="2000" dirty="0"/>
              <a:t>Offsite backup locations can supply hot, warm, or cold sites. </a:t>
            </a:r>
          </a:p>
          <a:p>
            <a:r>
              <a:rPr lang="en-US" sz="2000" dirty="0"/>
              <a:t>A reciprocal agreement is one in which a company promises another company it can move in and share space if it experiences a disaster, and vice versa. Reciprocal agreements are very tricky to implement and are unenforceable. However , they are cheap and sometimes the only choice. </a:t>
            </a:r>
          </a:p>
          <a:p>
            <a:r>
              <a:rPr lang="en-US" sz="2000" dirty="0"/>
              <a:t>A hot site is fully configured with hardware, software, and environmental needs. It can usually be up and running in a matter of hours. It is the most expensive option, but some companies cannot be out of business longer than a day without very detrimental results</a:t>
            </a:r>
            <a:r>
              <a:rPr lang="en-US" sz="2000" dirty="0" smtClean="0"/>
              <a:t>.</a:t>
            </a:r>
            <a:endParaRPr lang="en-US" sz="2000" dirty="0"/>
          </a:p>
        </p:txBody>
      </p:sp>
    </p:spTree>
    <p:extLst>
      <p:ext uri="{BB962C8B-B14F-4D97-AF65-F5344CB8AC3E}">
        <p14:creationId xmlns:p14="http://schemas.microsoft.com/office/powerpoint/2010/main" val="2304910542"/>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Content Placeholder 14"/>
          <p:cNvSpPr>
            <a:spLocks noGrp="1"/>
          </p:cNvSpPr>
          <p:nvPr>
            <p:ph idx="1"/>
          </p:nvPr>
        </p:nvSpPr>
        <p:spPr>
          <a:xfrm>
            <a:off x="152400" y="3505200"/>
            <a:ext cx="8991600" cy="2971800"/>
          </a:xfrm>
        </p:spPr>
        <p:txBody>
          <a:bodyPr>
            <a:normAutofit/>
          </a:bodyPr>
          <a:lstStyle/>
          <a:p>
            <a:pPr marL="0" indent="0">
              <a:buNone/>
            </a:pPr>
            <a:r>
              <a:rPr lang="en-US" sz="2000" dirty="0" smtClean="0"/>
              <a:t>PCI-DSS Example</a:t>
            </a:r>
          </a:p>
          <a:p>
            <a:r>
              <a:rPr lang="en-US" sz="2000" dirty="0" smtClean="0"/>
              <a:t>Authority: PCI-DSS is the authority document created by the PCI-SSC.</a:t>
            </a:r>
          </a:p>
          <a:p>
            <a:r>
              <a:rPr lang="en-US" sz="2000" dirty="0"/>
              <a:t>Requirement: (10.6) Review logs for all system components at least daily</a:t>
            </a:r>
            <a:r>
              <a:rPr lang="en-US" sz="2000" dirty="0" smtClean="0"/>
              <a:t>.</a:t>
            </a:r>
          </a:p>
          <a:p>
            <a:r>
              <a:rPr lang="en-US" sz="2000" dirty="0" smtClean="0"/>
              <a:t>Policy: Monitoring Policy – States logs will be reviewed at least daily.</a:t>
            </a:r>
          </a:p>
          <a:p>
            <a:r>
              <a:rPr lang="en-US" sz="2000" dirty="0" smtClean="0"/>
              <a:t>Control: Tool XYZ provides real-time monitoring for all system components.</a:t>
            </a:r>
          </a:p>
          <a:p>
            <a:r>
              <a:rPr lang="en-US" sz="2000" dirty="0" smtClean="0"/>
              <a:t>Audit: Auditor verifies </a:t>
            </a:r>
            <a:r>
              <a:rPr lang="en-US" sz="2000" dirty="0"/>
              <a:t>Tool XYZ is </a:t>
            </a:r>
            <a:r>
              <a:rPr lang="en-US" sz="2000" dirty="0" smtClean="0"/>
              <a:t>appropriately monitoring and alerting to actionable events. Audit results and evidence are stored as part of the audit.</a:t>
            </a:r>
          </a:p>
          <a:p>
            <a:endParaRPr lang="en-US" sz="2000" dirty="0" smtClean="0"/>
          </a:p>
        </p:txBody>
      </p:sp>
      <p:sp>
        <p:nvSpPr>
          <p:cNvPr id="3" name="Title 2"/>
          <p:cNvSpPr>
            <a:spLocks noGrp="1"/>
          </p:cNvSpPr>
          <p:nvPr>
            <p:ph type="title"/>
          </p:nvPr>
        </p:nvSpPr>
        <p:spPr/>
        <p:txBody>
          <a:bodyPr/>
          <a:lstStyle/>
          <a:p>
            <a:r>
              <a:rPr lang="en-US" dirty="0" smtClean="0"/>
              <a:t>From Authorities to Audits</a:t>
            </a:r>
            <a:endParaRPr lang="en-US" dirty="0"/>
          </a:p>
        </p:txBody>
      </p:sp>
      <p:sp>
        <p:nvSpPr>
          <p:cNvPr id="4" name="Slide Number Placeholder 3"/>
          <p:cNvSpPr>
            <a:spLocks noGrp="1"/>
          </p:cNvSpPr>
          <p:nvPr>
            <p:ph type="sldNum" sz="quarter" idx="10"/>
          </p:nvPr>
        </p:nvSpPr>
        <p:spPr/>
        <p:txBody>
          <a:bodyPr/>
          <a:lstStyle/>
          <a:p>
            <a:pPr>
              <a:defRPr/>
            </a:pPr>
            <a:fld id="{AABEECE8-92CF-4770-A0E5-EF923A788CBC}" type="slidenum">
              <a:rPr lang="en-US" smtClean="0"/>
              <a:pPr>
                <a:defRPr/>
              </a:pPr>
              <a:t>94</a:t>
            </a:fld>
            <a:endParaRPr lang="en-US"/>
          </a:p>
        </p:txBody>
      </p:sp>
      <p:pic>
        <p:nvPicPr>
          <p:cNvPr id="5" name="Picture 4"/>
          <p:cNvPicPr>
            <a:picLocks noChangeAspect="1"/>
          </p:cNvPicPr>
          <p:nvPr/>
        </p:nvPicPr>
        <p:blipFill>
          <a:blip r:embed="rId3"/>
          <a:stretch>
            <a:fillRect/>
          </a:stretch>
        </p:blipFill>
        <p:spPr>
          <a:xfrm>
            <a:off x="1" y="1427475"/>
            <a:ext cx="9144000" cy="1818997"/>
          </a:xfrm>
          <a:prstGeom prst="rect">
            <a:avLst/>
          </a:prstGeom>
        </p:spPr>
      </p:pic>
    </p:spTree>
    <p:extLst>
      <p:ext uri="{BB962C8B-B14F-4D97-AF65-F5344CB8AC3E}">
        <p14:creationId xmlns:p14="http://schemas.microsoft.com/office/powerpoint/2010/main" val="574473747"/>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84C715B3-ECB2-4338-B7FB-51EEFF78249D}" type="slidenum">
              <a:rPr lang="en-US" smtClean="0"/>
              <a:pPr>
                <a:defRPr/>
              </a:pPr>
              <a:t>95</a:t>
            </a:fld>
            <a:endParaRPr lang="en-US" dirty="0"/>
          </a:p>
        </p:txBody>
      </p:sp>
      <p:sp>
        <p:nvSpPr>
          <p:cNvPr id="47" name="Title 46"/>
          <p:cNvSpPr>
            <a:spLocks noGrp="1"/>
          </p:cNvSpPr>
          <p:nvPr>
            <p:ph type="title"/>
          </p:nvPr>
        </p:nvSpPr>
        <p:spPr/>
        <p:txBody>
          <a:bodyPr/>
          <a:lstStyle/>
          <a:p>
            <a:r>
              <a:rPr lang="en-US" dirty="0" smtClean="0">
                <a:ea typeface="ＭＳ Ｐゴシック" pitchFamily="34" charset="-128"/>
              </a:rPr>
              <a:t>Effectively Managed IT Controls</a:t>
            </a:r>
            <a:endParaRPr lang="en-US" dirty="0">
              <a:ea typeface="ＭＳ Ｐゴシック" pitchFamily="34" charset="-128"/>
            </a:endParaRPr>
          </a:p>
        </p:txBody>
      </p:sp>
      <p:sp>
        <p:nvSpPr>
          <p:cNvPr id="3" name="Pentagon 2"/>
          <p:cNvSpPr/>
          <p:nvPr/>
        </p:nvSpPr>
        <p:spPr>
          <a:xfrm>
            <a:off x="2694480" y="3311448"/>
            <a:ext cx="6384471" cy="3067050"/>
          </a:xfrm>
          <a:prstGeom prst="homePlate">
            <a:avLst>
              <a:gd name="adj" fmla="val 28624"/>
            </a:avLst>
          </a:prstGeom>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91440" tIns="45720" rIns="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 name="Chevron 3"/>
          <p:cNvSpPr/>
          <p:nvPr/>
        </p:nvSpPr>
        <p:spPr>
          <a:xfrm>
            <a:off x="7576723" y="3499227"/>
            <a:ext cx="1251857" cy="2691493"/>
          </a:xfrm>
          <a:prstGeom prst="chevron">
            <a:avLst>
              <a:gd name="adj" fmla="val 60966"/>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dirty="0">
              <a:solidFill>
                <a:schemeClr val="tx1"/>
              </a:solidFill>
            </a:endParaRPr>
          </a:p>
        </p:txBody>
      </p:sp>
      <p:sp>
        <p:nvSpPr>
          <p:cNvPr id="20" name="Chevron 19"/>
          <p:cNvSpPr/>
          <p:nvPr/>
        </p:nvSpPr>
        <p:spPr>
          <a:xfrm>
            <a:off x="6637830" y="3499227"/>
            <a:ext cx="1189264" cy="1314450"/>
          </a:xfrm>
          <a:prstGeom prst="chevron">
            <a:avLst>
              <a:gd name="adj" fmla="val 32184"/>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1"/>
          </a:lnRef>
          <a:fillRef idx="3">
            <a:schemeClr val="accent1"/>
          </a:fillRef>
          <a:effectRef idx="3">
            <a:schemeClr val="accent1"/>
          </a:effectRef>
          <a:fontRef idx="minor">
            <a:schemeClr val="lt1"/>
          </a:fontRef>
        </p:style>
        <p:txBody>
          <a:bodyPr vert="vert270" rIns="0" rtlCol="0" anchor="ctr"/>
          <a:lstStyle/>
          <a:p>
            <a:pPr algn="ctr"/>
            <a:r>
              <a:rPr lang="en-US" dirty="0" smtClean="0">
                <a:solidFill>
                  <a:schemeClr val="bg1"/>
                </a:solidFill>
              </a:rPr>
              <a:t>Service</a:t>
            </a:r>
            <a:endParaRPr lang="en-US" dirty="0">
              <a:solidFill>
                <a:schemeClr val="bg1"/>
              </a:solidFill>
            </a:endParaRPr>
          </a:p>
        </p:txBody>
      </p:sp>
      <p:sp>
        <p:nvSpPr>
          <p:cNvPr id="33" name="Chevron 32"/>
          <p:cNvSpPr/>
          <p:nvPr/>
        </p:nvSpPr>
        <p:spPr>
          <a:xfrm>
            <a:off x="5714586" y="3499227"/>
            <a:ext cx="1189264" cy="1314450"/>
          </a:xfrm>
          <a:prstGeom prst="chevron">
            <a:avLst>
              <a:gd name="adj" fmla="val 32184"/>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1"/>
          </a:lnRef>
          <a:fillRef idx="3">
            <a:schemeClr val="accent1"/>
          </a:fillRef>
          <a:effectRef idx="3">
            <a:schemeClr val="accent1"/>
          </a:effectRef>
          <a:fontRef idx="minor">
            <a:schemeClr val="lt1"/>
          </a:fontRef>
        </p:style>
        <p:txBody>
          <a:bodyPr vert="vert270" rIns="0" rtlCol="0" anchor="ctr"/>
          <a:lstStyle/>
          <a:p>
            <a:pPr algn="ctr"/>
            <a:r>
              <a:rPr lang="en-US" dirty="0" smtClean="0">
                <a:solidFill>
                  <a:schemeClr val="bg1"/>
                </a:solidFill>
              </a:rPr>
              <a:t>Marketing </a:t>
            </a:r>
          </a:p>
          <a:p>
            <a:pPr algn="ctr"/>
            <a:r>
              <a:rPr lang="en-US" dirty="0" smtClean="0">
                <a:solidFill>
                  <a:schemeClr val="bg1"/>
                </a:solidFill>
              </a:rPr>
              <a:t>and Sales</a:t>
            </a:r>
            <a:endParaRPr lang="en-US" dirty="0">
              <a:solidFill>
                <a:schemeClr val="bg1"/>
              </a:solidFill>
            </a:endParaRPr>
          </a:p>
        </p:txBody>
      </p:sp>
      <p:sp>
        <p:nvSpPr>
          <p:cNvPr id="34" name="Chevron 33"/>
          <p:cNvSpPr/>
          <p:nvPr/>
        </p:nvSpPr>
        <p:spPr>
          <a:xfrm>
            <a:off x="4791341" y="3499227"/>
            <a:ext cx="1189264" cy="1314450"/>
          </a:xfrm>
          <a:prstGeom prst="chevron">
            <a:avLst>
              <a:gd name="adj" fmla="val 32184"/>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1"/>
          </a:lnRef>
          <a:fillRef idx="3">
            <a:schemeClr val="accent1"/>
          </a:fillRef>
          <a:effectRef idx="3">
            <a:schemeClr val="accent1"/>
          </a:effectRef>
          <a:fontRef idx="minor">
            <a:schemeClr val="lt1"/>
          </a:fontRef>
        </p:style>
        <p:txBody>
          <a:bodyPr vert="vert270" rIns="0" rtlCol="0" anchor="ctr"/>
          <a:lstStyle/>
          <a:p>
            <a:pPr algn="ctr"/>
            <a:r>
              <a:rPr lang="en-US" dirty="0" smtClean="0">
                <a:solidFill>
                  <a:schemeClr val="bg1"/>
                </a:solidFill>
              </a:rPr>
              <a:t>Outbound Logistics</a:t>
            </a:r>
            <a:endParaRPr lang="en-US" dirty="0">
              <a:solidFill>
                <a:schemeClr val="bg1"/>
              </a:solidFill>
            </a:endParaRPr>
          </a:p>
        </p:txBody>
      </p:sp>
      <p:sp>
        <p:nvSpPr>
          <p:cNvPr id="35" name="Chevron 34"/>
          <p:cNvSpPr/>
          <p:nvPr/>
        </p:nvSpPr>
        <p:spPr>
          <a:xfrm>
            <a:off x="3868096" y="3499227"/>
            <a:ext cx="1189264" cy="1314450"/>
          </a:xfrm>
          <a:prstGeom prst="chevron">
            <a:avLst>
              <a:gd name="adj" fmla="val 32184"/>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1"/>
          </a:lnRef>
          <a:fillRef idx="3">
            <a:schemeClr val="accent1"/>
          </a:fillRef>
          <a:effectRef idx="3">
            <a:schemeClr val="accent1"/>
          </a:effectRef>
          <a:fontRef idx="minor">
            <a:schemeClr val="lt1"/>
          </a:fontRef>
        </p:style>
        <p:txBody>
          <a:bodyPr vert="vert270" rIns="0" rtlCol="0" anchor="ctr"/>
          <a:lstStyle/>
          <a:p>
            <a:pPr algn="ctr"/>
            <a:r>
              <a:rPr lang="en-US" dirty="0" smtClean="0">
                <a:solidFill>
                  <a:schemeClr val="bg1"/>
                </a:solidFill>
              </a:rPr>
              <a:t>Operations</a:t>
            </a:r>
            <a:endParaRPr lang="en-US" dirty="0">
              <a:solidFill>
                <a:schemeClr val="bg1"/>
              </a:solidFill>
            </a:endParaRPr>
          </a:p>
        </p:txBody>
      </p:sp>
      <p:sp>
        <p:nvSpPr>
          <p:cNvPr id="36" name="Chevron 35"/>
          <p:cNvSpPr/>
          <p:nvPr/>
        </p:nvSpPr>
        <p:spPr>
          <a:xfrm>
            <a:off x="2944851" y="3499227"/>
            <a:ext cx="1189264" cy="1314450"/>
          </a:xfrm>
          <a:prstGeom prst="chevron">
            <a:avLst>
              <a:gd name="adj" fmla="val 32184"/>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1"/>
          </a:lnRef>
          <a:fillRef idx="3">
            <a:schemeClr val="accent1"/>
          </a:fillRef>
          <a:effectRef idx="3">
            <a:schemeClr val="accent1"/>
          </a:effectRef>
          <a:fontRef idx="minor">
            <a:schemeClr val="lt1"/>
          </a:fontRef>
        </p:style>
        <p:txBody>
          <a:bodyPr vert="vert270" rIns="0" rtlCol="0" anchor="ctr"/>
          <a:lstStyle/>
          <a:p>
            <a:pPr algn="ctr"/>
            <a:r>
              <a:rPr lang="en-US" dirty="0" smtClean="0">
                <a:solidFill>
                  <a:schemeClr val="bg1"/>
                </a:solidFill>
              </a:rPr>
              <a:t>Inbound Logistics</a:t>
            </a:r>
            <a:endParaRPr lang="en-US" dirty="0">
              <a:solidFill>
                <a:schemeClr val="bg1"/>
              </a:solidFill>
            </a:endParaRPr>
          </a:p>
        </p:txBody>
      </p:sp>
      <p:sp>
        <p:nvSpPr>
          <p:cNvPr id="37" name="Rectangle 36"/>
          <p:cNvSpPr/>
          <p:nvPr/>
        </p:nvSpPr>
        <p:spPr>
          <a:xfrm>
            <a:off x="2944851" y="5001455"/>
            <a:ext cx="4506686" cy="250371"/>
          </a:xfrm>
          <a:prstGeom prst="rect">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Firm Infrastructure</a:t>
            </a:r>
            <a:endParaRPr lang="en-US" dirty="0"/>
          </a:p>
        </p:txBody>
      </p:sp>
      <p:sp>
        <p:nvSpPr>
          <p:cNvPr id="38" name="Rectangle 37"/>
          <p:cNvSpPr/>
          <p:nvPr/>
        </p:nvSpPr>
        <p:spPr>
          <a:xfrm>
            <a:off x="2944851" y="5314419"/>
            <a:ext cx="4506686" cy="250371"/>
          </a:xfrm>
          <a:prstGeom prst="rect">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HR Management </a:t>
            </a:r>
            <a:endParaRPr lang="en-US" dirty="0"/>
          </a:p>
        </p:txBody>
      </p:sp>
      <p:sp>
        <p:nvSpPr>
          <p:cNvPr id="39" name="Rectangle 38"/>
          <p:cNvSpPr/>
          <p:nvPr/>
        </p:nvSpPr>
        <p:spPr>
          <a:xfrm>
            <a:off x="2944851" y="5627384"/>
            <a:ext cx="4506685" cy="250371"/>
          </a:xfrm>
          <a:prstGeom prst="rect">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Procurement</a:t>
            </a:r>
            <a:endParaRPr lang="en-US" dirty="0"/>
          </a:p>
        </p:txBody>
      </p:sp>
      <p:sp>
        <p:nvSpPr>
          <p:cNvPr id="40" name="Rectangle 39"/>
          <p:cNvSpPr/>
          <p:nvPr/>
        </p:nvSpPr>
        <p:spPr>
          <a:xfrm>
            <a:off x="2944851" y="5940348"/>
            <a:ext cx="4506686" cy="250371"/>
          </a:xfrm>
          <a:prstGeom prst="rect">
            <a:avLst/>
          </a:prstGeom>
          <a:effectLst>
            <a:glow rad="228600">
              <a:schemeClr val="accent2">
                <a:satMod val="175000"/>
                <a:alpha val="40000"/>
              </a:schemeClr>
            </a:glow>
            <a:outerShdw blurRad="40000" dist="23000" dir="5400000" rotWithShape="0">
              <a:srgbClr val="000000">
                <a:alpha val="35000"/>
              </a:srgbClr>
            </a:outerShdw>
          </a:effectLst>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smtClean="0"/>
              <a:t>Technology Development</a:t>
            </a:r>
            <a:endParaRPr lang="en-US" dirty="0"/>
          </a:p>
        </p:txBody>
      </p:sp>
      <p:sp>
        <p:nvSpPr>
          <p:cNvPr id="42" name="TextBox 41"/>
          <p:cNvSpPr txBox="1"/>
          <p:nvPr/>
        </p:nvSpPr>
        <p:spPr>
          <a:xfrm rot="17902891">
            <a:off x="7517525" y="5342465"/>
            <a:ext cx="1388696" cy="312964"/>
          </a:xfrm>
          <a:prstGeom prst="rect">
            <a:avLst/>
          </a:prstGeom>
          <a:noFill/>
          <a:effectLst>
            <a:glow rad="228600">
              <a:schemeClr val="accent2">
                <a:satMod val="175000"/>
                <a:alpha val="40000"/>
              </a:schemeClr>
            </a:glow>
          </a:effectLst>
        </p:spPr>
        <p:txBody>
          <a:bodyPr wrap="square" rtlCol="0">
            <a:spAutoFit/>
          </a:bodyPr>
          <a:lstStyle/>
          <a:p>
            <a:pPr algn="ctr"/>
            <a:r>
              <a:rPr lang="en-US" dirty="0" smtClean="0">
                <a:solidFill>
                  <a:schemeClr val="bg1"/>
                </a:solidFill>
              </a:rPr>
              <a:t>Margin</a:t>
            </a:r>
            <a:endParaRPr lang="en-US" dirty="0">
              <a:solidFill>
                <a:schemeClr val="bg1"/>
              </a:solidFill>
            </a:endParaRPr>
          </a:p>
        </p:txBody>
      </p:sp>
      <p:sp>
        <p:nvSpPr>
          <p:cNvPr id="45" name="Round Same Side Corner Rectangle 44"/>
          <p:cNvSpPr/>
          <p:nvPr/>
        </p:nvSpPr>
        <p:spPr>
          <a:xfrm>
            <a:off x="2944851" y="2873298"/>
            <a:ext cx="1690007" cy="375557"/>
          </a:xfrm>
          <a:prstGeom prst="round2SameRect">
            <a:avLst>
              <a:gd name="adj1" fmla="val 30621"/>
              <a:gd name="adj2"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Product</a:t>
            </a:r>
            <a:endParaRPr lang="en-US" dirty="0"/>
          </a:p>
        </p:txBody>
      </p:sp>
      <p:sp>
        <p:nvSpPr>
          <p:cNvPr id="46" name="Round Same Side Corner Rectangle 45"/>
          <p:cNvSpPr/>
          <p:nvPr/>
        </p:nvSpPr>
        <p:spPr>
          <a:xfrm>
            <a:off x="4791341" y="2873298"/>
            <a:ext cx="2660197" cy="375557"/>
          </a:xfrm>
          <a:prstGeom prst="round2SameRect">
            <a:avLst>
              <a:gd name="adj1" fmla="val 30621"/>
              <a:gd name="adj2"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Market Relationships</a:t>
            </a:r>
            <a:endParaRPr lang="en-US" dirty="0"/>
          </a:p>
        </p:txBody>
      </p:sp>
      <p:sp>
        <p:nvSpPr>
          <p:cNvPr id="50" name="Rectangle 49"/>
          <p:cNvSpPr/>
          <p:nvPr/>
        </p:nvSpPr>
        <p:spPr>
          <a:xfrm>
            <a:off x="103680" y="3331510"/>
            <a:ext cx="2514600" cy="3046988"/>
          </a:xfrm>
          <a:prstGeom prst="rect">
            <a:avLst/>
          </a:prstGeom>
          <a:solidFill>
            <a:schemeClr val="bg1">
              <a:lumMod val="95000"/>
            </a:schemeClr>
          </a:solidFill>
          <a:ln>
            <a:solidFill>
              <a:schemeClr val="bg1">
                <a:lumMod val="75000"/>
              </a:schemeClr>
            </a:solidFill>
          </a:ln>
        </p:spPr>
        <p:txBody>
          <a:bodyPr wrap="square">
            <a:spAutoFit/>
          </a:bodyPr>
          <a:lstStyle/>
          <a:p>
            <a:r>
              <a:rPr lang="en-US" sz="1600" b="1" dirty="0" smtClean="0"/>
              <a:t>IT Controls:</a:t>
            </a:r>
          </a:p>
          <a:p>
            <a:endParaRPr lang="en-US" sz="1600" dirty="0"/>
          </a:p>
          <a:p>
            <a:r>
              <a:rPr lang="en-US" sz="1600" dirty="0" smtClean="0"/>
              <a:t>Detective, protective and reactive measures in place to protect the confidentiality, integrity, and availability of business information </a:t>
            </a:r>
            <a:r>
              <a:rPr lang="en-US" sz="1600" u="sng" dirty="0" smtClean="0"/>
              <a:t>and</a:t>
            </a:r>
            <a:r>
              <a:rPr lang="en-US" sz="1600" dirty="0" smtClean="0"/>
              <a:t> ensure appropriate management of the IT function to meet business objectives. </a:t>
            </a:r>
            <a:endParaRPr lang="en-US" sz="1600" dirty="0"/>
          </a:p>
        </p:txBody>
      </p:sp>
      <p:sp>
        <p:nvSpPr>
          <p:cNvPr id="56" name="Title 46"/>
          <p:cNvSpPr txBox="1">
            <a:spLocks/>
          </p:cNvSpPr>
          <p:nvPr/>
        </p:nvSpPr>
        <p:spPr bwMode="auto">
          <a:xfrm>
            <a:off x="76200" y="1371600"/>
            <a:ext cx="9067800" cy="1447800"/>
          </a:xfrm>
          <a:prstGeom prst="rect">
            <a:avLst/>
          </a:prstGeom>
          <a:gradFill flip="none" rotWithShape="1">
            <a:gsLst>
              <a:gs pos="0">
                <a:schemeClr val="bg1">
                  <a:alpha val="0"/>
                </a:schemeClr>
              </a:gs>
              <a:gs pos="45000">
                <a:schemeClr val="bg1">
                  <a:alpha val="83000"/>
                </a:schemeClr>
              </a:gs>
              <a:gs pos="100000">
                <a:schemeClr val="bg1"/>
              </a:gs>
            </a:gsLst>
            <a:lin ang="0" scaled="1"/>
            <a:tileRect/>
          </a:gradFill>
          <a:ln w="9525">
            <a:noFill/>
            <a:miter lim="800000"/>
            <a:headEnd/>
            <a:tailEnd/>
          </a:ln>
        </p:spPr>
        <p:txBody>
          <a:bodyPr vert="horz" wrap="square" lIns="182880" tIns="45720" rIns="91440" bIns="45720" numCol="1" anchor="ctr" anchorCtr="0" compatLnSpc="1">
            <a:prstTxWarp prst="textNoShape">
              <a:avLst/>
            </a:prstTxWarp>
          </a:bodyPr>
          <a:lstStyle>
            <a:lvl1pPr algn="l" rtl="0" eaLnBrk="0" fontAlgn="base" hangingPunct="0">
              <a:spcBef>
                <a:spcPct val="0"/>
              </a:spcBef>
              <a:spcAft>
                <a:spcPct val="0"/>
              </a:spcAft>
              <a:defRPr lang="en-US" sz="3600" b="1" kern="1200" baseline="0" dirty="0">
                <a:solidFill>
                  <a:schemeClr val="tx2">
                    <a:lumMod val="75000"/>
                  </a:schemeClr>
                </a:solidFill>
                <a:latin typeface="Arial" pitchFamily="34" charset="0"/>
                <a:ea typeface="+mj-ea"/>
                <a:cs typeface="Arial" pitchFamily="34" charset="0"/>
              </a:defRPr>
            </a:lvl1pPr>
            <a:lvl2pPr algn="l" rtl="0" eaLnBrk="0" fontAlgn="base" hangingPunct="0">
              <a:spcBef>
                <a:spcPct val="0"/>
              </a:spcBef>
              <a:spcAft>
                <a:spcPct val="0"/>
              </a:spcAft>
              <a:defRPr sz="4400" b="1">
                <a:solidFill>
                  <a:schemeClr val="tx1"/>
                </a:solidFill>
                <a:latin typeface="Calibri" pitchFamily="34" charset="0"/>
              </a:defRPr>
            </a:lvl2pPr>
            <a:lvl3pPr algn="l" rtl="0" eaLnBrk="0" fontAlgn="base" hangingPunct="0">
              <a:spcBef>
                <a:spcPct val="0"/>
              </a:spcBef>
              <a:spcAft>
                <a:spcPct val="0"/>
              </a:spcAft>
              <a:defRPr sz="4400" b="1">
                <a:solidFill>
                  <a:schemeClr val="tx1"/>
                </a:solidFill>
                <a:latin typeface="Calibri" pitchFamily="34" charset="0"/>
              </a:defRPr>
            </a:lvl3pPr>
            <a:lvl4pPr algn="l" rtl="0" eaLnBrk="0" fontAlgn="base" hangingPunct="0">
              <a:spcBef>
                <a:spcPct val="0"/>
              </a:spcBef>
              <a:spcAft>
                <a:spcPct val="0"/>
              </a:spcAft>
              <a:defRPr sz="4400" b="1">
                <a:solidFill>
                  <a:schemeClr val="tx1"/>
                </a:solidFill>
                <a:latin typeface="Calibri" pitchFamily="34" charset="0"/>
              </a:defRPr>
            </a:lvl4pPr>
            <a:lvl5pPr algn="l" rtl="0" eaLnBrk="0" fontAlgn="base" hangingPunct="0">
              <a:spcBef>
                <a:spcPct val="0"/>
              </a:spcBef>
              <a:spcAft>
                <a:spcPct val="0"/>
              </a:spcAft>
              <a:defRPr sz="4400" b="1">
                <a:solidFill>
                  <a:schemeClr val="tx1"/>
                </a:solidFill>
                <a:latin typeface="Calibri" pitchFamily="34" charset="0"/>
              </a:defRPr>
            </a:lvl5pPr>
            <a:lvl6pPr marL="457200" algn="l" rtl="0" fontAlgn="base">
              <a:spcBef>
                <a:spcPct val="0"/>
              </a:spcBef>
              <a:spcAft>
                <a:spcPct val="0"/>
              </a:spcAft>
              <a:defRPr sz="4400" b="1">
                <a:solidFill>
                  <a:schemeClr val="tx2"/>
                </a:solidFill>
                <a:latin typeface="Calibri" pitchFamily="34" charset="0"/>
              </a:defRPr>
            </a:lvl6pPr>
            <a:lvl7pPr marL="914400" algn="l" rtl="0" fontAlgn="base">
              <a:spcBef>
                <a:spcPct val="0"/>
              </a:spcBef>
              <a:spcAft>
                <a:spcPct val="0"/>
              </a:spcAft>
              <a:defRPr sz="4400" b="1">
                <a:solidFill>
                  <a:schemeClr val="tx2"/>
                </a:solidFill>
                <a:latin typeface="Calibri" pitchFamily="34" charset="0"/>
              </a:defRPr>
            </a:lvl7pPr>
            <a:lvl8pPr marL="1371600" algn="l" rtl="0" fontAlgn="base">
              <a:spcBef>
                <a:spcPct val="0"/>
              </a:spcBef>
              <a:spcAft>
                <a:spcPct val="0"/>
              </a:spcAft>
              <a:defRPr sz="4400" b="1">
                <a:solidFill>
                  <a:schemeClr val="tx2"/>
                </a:solidFill>
                <a:latin typeface="Calibri" pitchFamily="34" charset="0"/>
              </a:defRPr>
            </a:lvl8pPr>
            <a:lvl9pPr marL="1828800" algn="l" rtl="0" fontAlgn="base">
              <a:spcBef>
                <a:spcPct val="0"/>
              </a:spcBef>
              <a:spcAft>
                <a:spcPct val="0"/>
              </a:spcAft>
              <a:defRPr sz="4400" b="1">
                <a:solidFill>
                  <a:schemeClr val="tx2"/>
                </a:solidFill>
                <a:latin typeface="Calibri" pitchFamily="34" charset="0"/>
              </a:defRPr>
            </a:lvl9pPr>
          </a:lstStyle>
          <a:p>
            <a:pPr marL="457200" indent="-457200">
              <a:buFont typeface="+mj-lt"/>
              <a:buAutoNum type="arabicPeriod"/>
            </a:pPr>
            <a:r>
              <a:rPr lang="en-US" sz="2400" dirty="0" smtClean="0">
                <a:ea typeface="ＭＳ Ｐゴシック" pitchFamily="34" charset="-128"/>
              </a:rPr>
              <a:t>Technology can affect every part of the business. </a:t>
            </a:r>
          </a:p>
          <a:p>
            <a:pPr marL="457200" indent="-457200">
              <a:buFont typeface="+mj-lt"/>
              <a:buAutoNum type="arabicPeriod"/>
            </a:pPr>
            <a:r>
              <a:rPr lang="en-US" sz="2400" dirty="0" smtClean="0">
                <a:ea typeface="ＭＳ Ｐゴシック" pitchFamily="34" charset="-128"/>
              </a:rPr>
              <a:t>At its best, technology is a competitive advantage.</a:t>
            </a:r>
          </a:p>
          <a:p>
            <a:pPr marL="457200" indent="-457200">
              <a:buFont typeface="+mj-lt"/>
              <a:buAutoNum type="arabicPeriod"/>
            </a:pPr>
            <a:r>
              <a:rPr lang="en-US" sz="2400" dirty="0" smtClean="0">
                <a:ea typeface="ＭＳ Ｐゴシック" pitchFamily="34" charset="-128"/>
              </a:rPr>
              <a:t>At its worst, technology is </a:t>
            </a:r>
            <a:r>
              <a:rPr lang="en-US" sz="2400" i="1" dirty="0" smtClean="0">
                <a:ea typeface="ＭＳ Ｐゴシック" pitchFamily="34" charset="-128"/>
              </a:rPr>
              <a:t>your competitor’s</a:t>
            </a:r>
            <a:r>
              <a:rPr lang="en-US" sz="2400" dirty="0" smtClean="0">
                <a:ea typeface="ＭＳ Ｐゴシック" pitchFamily="34" charset="-128"/>
              </a:rPr>
              <a:t> advantage.</a:t>
            </a:r>
            <a:endParaRPr lang="en-US" sz="2400" dirty="0"/>
          </a:p>
        </p:txBody>
      </p:sp>
    </p:spTree>
    <p:extLst>
      <p:ext uri="{BB962C8B-B14F-4D97-AF65-F5344CB8AC3E}">
        <p14:creationId xmlns:p14="http://schemas.microsoft.com/office/powerpoint/2010/main" val="313744682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B124A42-3BFC-4002-A422-5D3896DD5E41}" type="slidenum">
              <a:rPr lang="en-US" smtClean="0"/>
              <a:pPr/>
              <a:t>96</a:t>
            </a:fld>
            <a:endParaRPr lang="en-US" dirty="0"/>
          </a:p>
        </p:txBody>
      </p:sp>
      <p:sp>
        <p:nvSpPr>
          <p:cNvPr id="3" name="Text Placeholder 2"/>
          <p:cNvSpPr>
            <a:spLocks noGrp="1"/>
          </p:cNvSpPr>
          <p:nvPr>
            <p:ph type="body" idx="11"/>
          </p:nvPr>
        </p:nvSpPr>
        <p:spPr/>
        <p:txBody>
          <a:bodyPr/>
          <a:lstStyle/>
          <a:p>
            <a:r>
              <a:rPr lang="en-US" dirty="0" smtClean="0"/>
              <a:t>Chris Davis</a:t>
            </a:r>
            <a:endParaRPr lang="en-US" dirty="0"/>
          </a:p>
        </p:txBody>
      </p:sp>
      <p:sp>
        <p:nvSpPr>
          <p:cNvPr id="4" name="Text Placeholder 3"/>
          <p:cNvSpPr>
            <a:spLocks noGrp="1"/>
          </p:cNvSpPr>
          <p:nvPr>
            <p:ph type="body" sz="quarter" idx="12"/>
          </p:nvPr>
        </p:nvSpPr>
        <p:spPr/>
        <p:txBody>
          <a:bodyPr/>
          <a:lstStyle/>
          <a:p>
            <a:r>
              <a:rPr lang="en-US" dirty="0" smtClean="0"/>
              <a:t>Course Materials</a:t>
            </a:r>
            <a:endParaRPr lang="en-US" dirty="0"/>
          </a:p>
        </p:txBody>
      </p:sp>
      <p:sp>
        <p:nvSpPr>
          <p:cNvPr id="5" name="Text Placeholder 4"/>
          <p:cNvSpPr>
            <a:spLocks noGrp="1"/>
          </p:cNvSpPr>
          <p:nvPr>
            <p:ph type="body" idx="1"/>
          </p:nvPr>
        </p:nvSpPr>
        <p:spPr/>
        <p:txBody>
          <a:bodyPr/>
          <a:lstStyle/>
          <a:p>
            <a:r>
              <a:rPr lang="en-US" dirty="0"/>
              <a:t>UTD Email: </a:t>
            </a:r>
            <a:r>
              <a:rPr lang="en-US" dirty="0">
                <a:hlinkClick r:id="rId2"/>
              </a:rPr>
              <a:t>cmd140430@utdallas.edu</a:t>
            </a:r>
            <a:endParaRPr lang="en-US" dirty="0"/>
          </a:p>
          <a:p>
            <a:r>
              <a:rPr lang="en-US" dirty="0"/>
              <a:t>Google Voice: 214-771-8122</a:t>
            </a:r>
          </a:p>
          <a:p>
            <a:endParaRPr lang="en-US" dirty="0"/>
          </a:p>
        </p:txBody>
      </p:sp>
      <p:sp>
        <p:nvSpPr>
          <p:cNvPr id="6" name="Text Placeholder 5"/>
          <p:cNvSpPr>
            <a:spLocks noGrp="1"/>
          </p:cNvSpPr>
          <p:nvPr>
            <p:ph type="body" sz="quarter" idx="3"/>
          </p:nvPr>
        </p:nvSpPr>
        <p:spPr/>
        <p:txBody>
          <a:bodyPr/>
          <a:lstStyle/>
          <a:p>
            <a:r>
              <a:rPr lang="en-US" dirty="0">
                <a:hlinkClick r:id="rId3"/>
              </a:rPr>
              <a:t>https://</a:t>
            </a:r>
            <a:r>
              <a:rPr lang="en-US" dirty="0" smtClean="0">
                <a:hlinkClick r:id="rId3"/>
              </a:rPr>
              <a:t>elearning.utdallas.edu</a:t>
            </a:r>
            <a:r>
              <a:rPr lang="en-US" dirty="0" smtClean="0"/>
              <a:t> </a:t>
            </a:r>
            <a:endParaRPr lang="en-US" dirty="0"/>
          </a:p>
        </p:txBody>
      </p:sp>
    </p:spTree>
    <p:extLst>
      <p:ext uri="{BB962C8B-B14F-4D97-AF65-F5344CB8AC3E}">
        <p14:creationId xmlns:p14="http://schemas.microsoft.com/office/powerpoint/2010/main" val="715895595"/>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Additional Materials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75699725"/>
      </p:ext>
    </p:extLst>
  </p:cSld>
  <p:clrMapOvr>
    <a:masterClrMapping/>
  </p:clrMapOvr>
  <p:timing>
    <p:tnLst>
      <p:par>
        <p:cTn id="1" dur="indefinite" restart="never" nodeType="tmRoot"/>
      </p:par>
    </p:tnLst>
  </p:timing>
</p:sld>
</file>

<file path=ppt/theme/theme1.xml><?xml version="1.0" encoding="utf-8"?>
<a:theme xmlns:a="http://schemas.openxmlformats.org/drawingml/2006/main" name="SMU Slide TEMPLATE 20100603.ver01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SMU Slide TEMPLATE 20100603.ver01a</Template>
  <TotalTime>0</TotalTime>
  <Words>4744</Words>
  <Application>Microsoft Office PowerPoint</Application>
  <PresentationFormat>On-screen Show (4:3)</PresentationFormat>
  <Paragraphs>569</Paragraphs>
  <Slides>97</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97</vt:i4>
      </vt:variant>
    </vt:vector>
  </HeadingPairs>
  <TitlesOfParts>
    <vt:vector size="106" baseType="lpstr">
      <vt:lpstr>ＭＳ Ｐゴシック</vt:lpstr>
      <vt:lpstr>Arial</vt:lpstr>
      <vt:lpstr>Arial Black</vt:lpstr>
      <vt:lpstr>Calibri</vt:lpstr>
      <vt:lpstr>Century Gothic</vt:lpstr>
      <vt:lpstr>Gisha</vt:lpstr>
      <vt:lpstr>Tahoma</vt:lpstr>
      <vt:lpstr>Wingdings</vt:lpstr>
      <vt:lpstr>SMU Slide TEMPLATE 20100603.ver01a</vt:lpstr>
      <vt:lpstr>Session 09 – Continuity</vt:lpstr>
      <vt:lpstr>Housekeeping</vt:lpstr>
      <vt:lpstr>Academic Calendar &amp; Sessions</vt:lpstr>
      <vt:lpstr>Comparison of Our Class to CISSP Domains</vt:lpstr>
      <vt:lpstr>Tales from the Crypt.</vt:lpstr>
      <vt:lpstr>PowerPoint Presentation</vt:lpstr>
      <vt:lpstr>PowerPoint Presentation</vt:lpstr>
      <vt:lpstr>Let’s Get Started.</vt:lpstr>
      <vt:lpstr>Session Contents</vt:lpstr>
      <vt:lpstr>Chris's View</vt:lpstr>
      <vt:lpstr>Today's Materials</vt:lpstr>
      <vt:lpstr>Chapter 9: Business Continuity Planning and Disaster Recovery</vt:lpstr>
      <vt:lpstr>BCP and DR</vt:lpstr>
      <vt:lpstr>BCP and DR</vt:lpstr>
      <vt:lpstr>BCP vs. DRP</vt:lpstr>
      <vt:lpstr>Terms for This Chapter</vt:lpstr>
      <vt:lpstr>Terms</vt:lpstr>
      <vt:lpstr>Terms</vt:lpstr>
      <vt:lpstr>Terms</vt:lpstr>
      <vt:lpstr>Objectives of the BCP</vt:lpstr>
      <vt:lpstr>Business Continuity Planning</vt:lpstr>
      <vt:lpstr>BCP Overview</vt:lpstr>
      <vt:lpstr>Steps in BCP (overview)</vt:lpstr>
      <vt:lpstr>Creating the BCP (overview)  </vt:lpstr>
      <vt:lpstr>Business Continuity Planning The 7 Steps expanded</vt:lpstr>
      <vt:lpstr>BCP the 7 Step</vt:lpstr>
      <vt:lpstr>BCP Phase 1 Project Initialization </vt:lpstr>
      <vt:lpstr>BCP: Phase 1 Project Initialization  </vt:lpstr>
      <vt:lpstr>BCP: Phase 1 Project Initialization  </vt:lpstr>
      <vt:lpstr>BCP Phase 2: BIA</vt:lpstr>
      <vt:lpstr>BCP Phase 2: BIA</vt:lpstr>
      <vt:lpstr>BCP Phase 2: BIA</vt:lpstr>
      <vt:lpstr>BCP Phase 2: BIA</vt:lpstr>
      <vt:lpstr>BCP Phase : BIA</vt:lpstr>
      <vt:lpstr>BCP Phase 3: : Identify Preventative Controls </vt:lpstr>
      <vt:lpstr>BCP Phase 3: : Identify Preventative Controls</vt:lpstr>
      <vt:lpstr>BCP Phase 4: Recovery Strategies </vt:lpstr>
      <vt:lpstr>BCP Phase 4: Recovery Strategies  </vt:lpstr>
      <vt:lpstr>BCP Phase 4: Recovery Strategies  </vt:lpstr>
      <vt:lpstr>Phase 4: Recovery Strategies </vt:lpstr>
      <vt:lpstr>Business Process Recovery  </vt:lpstr>
      <vt:lpstr>Facility Recovery  </vt:lpstr>
      <vt:lpstr>Facility Recovery  Subscription services</vt:lpstr>
      <vt:lpstr>Alternate Sites</vt:lpstr>
      <vt:lpstr>Hot Site  </vt:lpstr>
      <vt:lpstr>Warm Site  </vt:lpstr>
      <vt:lpstr>Cold Site  </vt:lpstr>
      <vt:lpstr>Reciprocal Agreement  </vt:lpstr>
      <vt:lpstr>Redundant Sites  </vt:lpstr>
      <vt:lpstr>Multiple Processing Centers  </vt:lpstr>
      <vt:lpstr>Supply and Technology Recovery  </vt:lpstr>
      <vt:lpstr>Hardware backups  </vt:lpstr>
      <vt:lpstr>Legacy Equipment</vt:lpstr>
      <vt:lpstr>Spare Equipment</vt:lpstr>
      <vt:lpstr>Software Backups  </vt:lpstr>
      <vt:lpstr>Data and System Backups</vt:lpstr>
      <vt:lpstr>Documentation  </vt:lpstr>
      <vt:lpstr>Documentation  </vt:lpstr>
      <vt:lpstr>Human Resources  </vt:lpstr>
      <vt:lpstr>End User Environment  </vt:lpstr>
      <vt:lpstr>Phase 4: Restoration Strategies  </vt:lpstr>
      <vt:lpstr>Phase 4: Restoration  </vt:lpstr>
      <vt:lpstr>Phase 4: Restoration  </vt:lpstr>
      <vt:lpstr>Phase 4: Recovery  </vt:lpstr>
      <vt:lpstr>Phase 4: Recovery  </vt:lpstr>
      <vt:lpstr>Different Types of Recovery Plans</vt:lpstr>
      <vt:lpstr>BCP Phase 5: Develop the contingency plan </vt:lpstr>
      <vt:lpstr>Phase 5:  Plan design and development  </vt:lpstr>
      <vt:lpstr>Phase 5: Plan Design and Development  </vt:lpstr>
      <vt:lpstr>BCP: Phase 6 – Testing</vt:lpstr>
      <vt:lpstr>BCP: Phase 6 – Testing  </vt:lpstr>
      <vt:lpstr>Checklist Test  </vt:lpstr>
      <vt:lpstr>Structured Walk-Through  </vt:lpstr>
      <vt:lpstr>Simulation Test  </vt:lpstr>
      <vt:lpstr>Parallel Test  </vt:lpstr>
      <vt:lpstr>Full Interruption test  </vt:lpstr>
      <vt:lpstr>BCP Phase 7: Maintaining the Plan </vt:lpstr>
      <vt:lpstr>Phase 7: Maintaining the Plan  </vt:lpstr>
      <vt:lpstr>Phase 7: Maintaining the Plan  </vt:lpstr>
      <vt:lpstr>Backups</vt:lpstr>
      <vt:lpstr>Backups… RPO vs. RTO</vt:lpstr>
      <vt:lpstr>RPO vs. RTO</vt:lpstr>
      <vt:lpstr>Metrics Used for Disaster Recovery</vt:lpstr>
      <vt:lpstr>Backup Issues</vt:lpstr>
      <vt:lpstr>Electronic Vaulting and Remote Journaling</vt:lpstr>
      <vt:lpstr>Electronic Vaulting  </vt:lpstr>
      <vt:lpstr>Remote Journaling  </vt:lpstr>
      <vt:lpstr>Tape Vaulting  </vt:lpstr>
      <vt:lpstr>Additional Concepts</vt:lpstr>
      <vt:lpstr>Additional Key Terms</vt:lpstr>
      <vt:lpstr>Final Thoughts</vt:lpstr>
      <vt:lpstr>Final Thoughts</vt:lpstr>
      <vt:lpstr>Final Thoughts</vt:lpstr>
      <vt:lpstr>From Authorities to Audits</vt:lpstr>
      <vt:lpstr>Effectively Managed IT Controls</vt:lpstr>
      <vt:lpstr>PowerPoint Presentation</vt:lpstr>
      <vt:lpstr>Additional Materials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
  <cp:lastModifiedBy/>
  <cp:revision>222</cp:revision>
  <dcterms:created xsi:type="dcterms:W3CDTF">2008-10-07T12:24:40Z</dcterms:created>
  <dcterms:modified xsi:type="dcterms:W3CDTF">2016-10-31T01:02:10Z</dcterms:modified>
</cp:coreProperties>
</file>